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9" r:id="rId5"/>
    <p:sldId id="270" r:id="rId6"/>
    <p:sldId id="324" r:id="rId7"/>
    <p:sldId id="312" r:id="rId8"/>
    <p:sldId id="348" r:id="rId9"/>
    <p:sldId id="277" r:id="rId10"/>
    <p:sldId id="310" r:id="rId11"/>
    <p:sldId id="315" r:id="rId12"/>
    <p:sldId id="314" r:id="rId13"/>
    <p:sldId id="316" r:id="rId14"/>
    <p:sldId id="317" r:id="rId15"/>
    <p:sldId id="311" r:id="rId16"/>
    <p:sldId id="346" r:id="rId17"/>
    <p:sldId id="347" r:id="rId18"/>
    <p:sldId id="313" r:id="rId19"/>
    <p:sldId id="345" r:id="rId20"/>
    <p:sldId id="328" r:id="rId21"/>
    <p:sldId id="321" r:id="rId22"/>
    <p:sldId id="322" r:id="rId23"/>
    <p:sldId id="329" r:id="rId24"/>
    <p:sldId id="330" r:id="rId25"/>
    <p:sldId id="351" r:id="rId26"/>
    <p:sldId id="298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178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557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047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763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7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6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25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104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6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67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17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137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400" i="1" dirty="0"/>
              <a:t>Validação experimental de uma abordagem para gerenciamento de variabilidades em linhas de produto de software baseadas em UML</a:t>
            </a:r>
            <a:endParaRPr lang="pt-BR" sz="2400" b="1" i="1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4293096"/>
            <a:ext cx="8460432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67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794556" y="2641044"/>
            <a:ext cx="105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Variantes</a:t>
            </a:r>
            <a:endParaRPr lang="pt-BR" dirty="0"/>
          </a:p>
        </p:txBody>
      </p:sp>
      <p:cxnSp>
        <p:nvCxnSpPr>
          <p:cNvPr id="10" name="Conector de seta reta 9"/>
          <p:cNvCxnSpPr>
            <a:stCxn id="5" idx="1"/>
          </p:cNvCxnSpPr>
          <p:nvPr/>
        </p:nvCxnSpPr>
        <p:spPr>
          <a:xfrm flipH="1" flipV="1">
            <a:off x="2555776" y="2394674"/>
            <a:ext cx="4238780" cy="431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>
            <a:stCxn id="5" idx="1"/>
          </p:cNvCxnSpPr>
          <p:nvPr/>
        </p:nvCxnSpPr>
        <p:spPr>
          <a:xfrm flipH="1">
            <a:off x="1380902" y="2825710"/>
            <a:ext cx="5413654" cy="733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>
            <a:stCxn id="5" idx="2"/>
          </p:cNvCxnSpPr>
          <p:nvPr/>
        </p:nvCxnSpPr>
        <p:spPr>
          <a:xfrm>
            <a:off x="7323002" y="3010376"/>
            <a:ext cx="705382" cy="1218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5" idx="2"/>
          </p:cNvCxnSpPr>
          <p:nvPr/>
        </p:nvCxnSpPr>
        <p:spPr>
          <a:xfrm>
            <a:off x="7323002" y="3010376"/>
            <a:ext cx="0" cy="2626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971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0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30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107297" y="5758697"/>
            <a:ext cx="2905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inclusivas (e) – as duas devem ser selecionadas.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3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44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5942805" y="1513691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Ou – uma ou mais podem ser selecionadas.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131840" y="5763089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Opcionais  – podem ser selecionadas ou não.</a:t>
            </a:r>
            <a:endParaRPr lang="pt-BR" dirty="0"/>
          </a:p>
        </p:txBody>
      </p:sp>
      <p:cxnSp>
        <p:nvCxnSpPr>
          <p:cNvPr id="22" name="Conector de seta reta 21"/>
          <p:cNvCxnSpPr>
            <a:stCxn id="20" idx="2"/>
          </p:cNvCxnSpPr>
          <p:nvPr/>
        </p:nvCxnSpPr>
        <p:spPr>
          <a:xfrm>
            <a:off x="7395643" y="2160022"/>
            <a:ext cx="689107" cy="1209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20" idx="2"/>
          </p:cNvCxnSpPr>
          <p:nvPr/>
        </p:nvCxnSpPr>
        <p:spPr>
          <a:xfrm flipH="1">
            <a:off x="5436096" y="2160022"/>
            <a:ext cx="1959547" cy="2576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21" idx="3"/>
          </p:cNvCxnSpPr>
          <p:nvPr/>
        </p:nvCxnSpPr>
        <p:spPr>
          <a:xfrm flipV="1">
            <a:off x="6037516" y="6086254"/>
            <a:ext cx="2047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CaixaDeTexto 35"/>
          <p:cNvSpPr txBox="1"/>
          <p:nvPr/>
        </p:nvSpPr>
        <p:spPr>
          <a:xfrm>
            <a:off x="231150" y="3908218"/>
            <a:ext cx="2905676" cy="923330"/>
          </a:xfrm>
          <a:prstGeom prst="rect">
            <a:avLst/>
          </a:prstGeom>
          <a:solidFill>
            <a:schemeClr val="bg1">
              <a:alpha val="54902"/>
            </a:scheme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(alternativa - XOR)  – apenas uma delas deve ser selecionada.</a:t>
            </a:r>
            <a:endParaRPr lang="pt-BR" dirty="0"/>
          </a:p>
        </p:txBody>
      </p:sp>
      <p:cxnSp>
        <p:nvCxnSpPr>
          <p:cNvPr id="38" name="Conector de seta reta 37"/>
          <p:cNvCxnSpPr>
            <a:stCxn id="36" idx="0"/>
          </p:cNvCxnSpPr>
          <p:nvPr/>
        </p:nvCxnSpPr>
        <p:spPr>
          <a:xfrm flipH="1" flipV="1">
            <a:off x="992237" y="2692870"/>
            <a:ext cx="691751" cy="1215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de seta reta 38"/>
          <p:cNvCxnSpPr>
            <a:stCxn id="36" idx="3"/>
          </p:cNvCxnSpPr>
          <p:nvPr/>
        </p:nvCxnSpPr>
        <p:spPr>
          <a:xfrm flipV="1">
            <a:off x="3136826" y="4040973"/>
            <a:ext cx="880602" cy="328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>
            <a:stCxn id="36" idx="2"/>
          </p:cNvCxnSpPr>
          <p:nvPr/>
        </p:nvCxnSpPr>
        <p:spPr>
          <a:xfrm flipH="1">
            <a:off x="992237" y="4831548"/>
            <a:ext cx="691751" cy="601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9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60" y="548680"/>
            <a:ext cx="3600401" cy="257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5" y="442724"/>
            <a:ext cx="4825476" cy="2859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1" y="3572664"/>
            <a:ext cx="456908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19567"/>
            <a:ext cx="4343325" cy="264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135384" y="177423"/>
            <a:ext cx="10759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(a) Variabilidade</a:t>
            </a:r>
            <a:endParaRPr lang="pt-BR" sz="105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73610" y="177423"/>
            <a:ext cx="2063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(b) Pontos de Variação e Variantes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205022" y="3051106"/>
            <a:ext cx="1834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(c) Variantes e suas Restrições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4299556" y="3051106"/>
            <a:ext cx="16995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(d) Possíveis Produtos da LP</a:t>
            </a:r>
          </a:p>
        </p:txBody>
      </p:sp>
    </p:spTree>
    <p:extLst>
      <p:ext uri="{BB962C8B-B14F-4D97-AF65-F5344CB8AC3E}">
        <p14:creationId xmlns:p14="http://schemas.microsoft.com/office/powerpoint/2010/main" val="41374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17987"/>
              </p:ext>
            </p:extLst>
          </p:nvPr>
        </p:nvGraphicFramePr>
        <p:xfrm>
          <a:off x="827584" y="2492896"/>
          <a:ext cx="7488832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1943890"/>
                <a:gridCol w="790813"/>
                <a:gridCol w="738401"/>
                <a:gridCol w="4015728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Abordagem</a:t>
                      </a:r>
                      <a:r>
                        <a:rPr lang="en-CA" sz="1400" b="1" kern="150" dirty="0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 X</a:t>
                      </a:r>
                      <a:endParaRPr lang="pt-BR" sz="20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 dirty="0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Item</a:t>
                      </a:r>
                      <a:endParaRPr lang="pt-BR" sz="20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Sim</a:t>
                      </a:r>
                      <a:endParaRPr lang="pt-BR" sz="2000" kern="15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Não</a:t>
                      </a:r>
                      <a:endParaRPr lang="pt-BR" sz="20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solidFill>
                            <a:schemeClr val="bg1"/>
                          </a:solidFill>
                          <a:effectLst/>
                          <a:latin typeface="Verdana"/>
                          <a:ea typeface="Arial Unicode MS"/>
                          <a:cs typeface="Tahoma"/>
                        </a:rPr>
                        <a:t>Observação</a:t>
                      </a:r>
                      <a:endParaRPr lang="pt-BR" sz="20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effectLst/>
                          <a:latin typeface="Verdana"/>
                          <a:ea typeface="Arial Unicode MS"/>
                          <a:cs typeface="Tahoma"/>
                        </a:rPr>
                        <a:t>Baseada</a:t>
                      </a:r>
                      <a:r>
                        <a:rPr lang="en-CA" sz="1400" b="1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 </a:t>
                      </a:r>
                      <a:r>
                        <a:rPr lang="en-CA" sz="1400" b="1" kern="150" dirty="0" err="1">
                          <a:effectLst/>
                          <a:latin typeface="Verdana"/>
                          <a:ea typeface="Arial Unicode MS"/>
                          <a:cs typeface="Tahoma"/>
                        </a:rPr>
                        <a:t>em</a:t>
                      </a:r>
                      <a:r>
                        <a:rPr lang="en-CA" sz="1400" b="1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 UML?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effectLst/>
                          <a:latin typeface="Verdana"/>
                          <a:ea typeface="Arial Unicode MS"/>
                          <a:cs typeface="Tahoma"/>
                        </a:rPr>
                        <a:t>Perfil</a:t>
                      </a:r>
                      <a:r>
                        <a:rPr lang="en-CA" sz="1400" b="1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?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effectLst/>
                          <a:latin typeface="Verdana"/>
                          <a:ea typeface="Arial Unicode MS"/>
                          <a:cs typeface="Tahoma"/>
                        </a:rPr>
                        <a:t>Processo</a:t>
                      </a:r>
                      <a:r>
                        <a:rPr lang="en-CA" sz="1400" b="1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?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effectLst/>
                          <a:latin typeface="Verdana"/>
                          <a:ea typeface="Arial Unicode MS"/>
                          <a:cs typeface="Tahoma"/>
                        </a:rPr>
                        <a:t>Estereótipos</a:t>
                      </a:r>
                      <a:r>
                        <a:rPr lang="en-CA" sz="1400" b="1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?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Estereótipos específicos, possuindo variações entre modelos.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b="1" kern="150" dirty="0" err="1">
                          <a:effectLst/>
                          <a:latin typeface="Verdana"/>
                          <a:ea typeface="Arial Unicode MS"/>
                          <a:cs typeface="Tahoma"/>
                        </a:rPr>
                        <a:t>Diretrizes</a:t>
                      </a:r>
                      <a:r>
                        <a:rPr lang="en-CA" sz="1400" b="1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?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>
                          <a:effectLst/>
                          <a:latin typeface="Verdana"/>
                          <a:ea typeface="Arial Unicode MS"/>
                          <a:cs typeface="Tahoma"/>
                        </a:rPr>
                        <a:t> 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X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kern="150" dirty="0">
                          <a:effectLst/>
                          <a:latin typeface="Verdana"/>
                          <a:ea typeface="Arial Unicode MS"/>
                          <a:cs typeface="Tahoma"/>
                        </a:rPr>
                        <a:t>Especificação de uso da abordagem através representação textual.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29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847064"/>
              </p:ext>
            </p:extLst>
          </p:nvPr>
        </p:nvGraphicFramePr>
        <p:xfrm>
          <a:off x="791580" y="2204864"/>
          <a:ext cx="7560840" cy="3505200"/>
        </p:xfrm>
        <a:graphic>
          <a:graphicData uri="http://schemas.openxmlformats.org/drawingml/2006/table">
            <a:tbl>
              <a:tblPr firstRow="1" firstCol="1" bandRow="1"/>
              <a:tblGrid>
                <a:gridCol w="2062047"/>
                <a:gridCol w="5498793"/>
              </a:tblGrid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20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Estereótipos Abordagem X</a:t>
                      </a:r>
                      <a:endParaRPr lang="pt-BR" sz="20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Para Casos de Uso</a:t>
                      </a:r>
                      <a:endParaRPr lang="pt-BR" sz="20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Estereótipo</a:t>
                      </a:r>
                      <a:endParaRPr lang="pt-BR" sz="2000" kern="15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Utilização</a:t>
                      </a:r>
                      <a:endParaRPr lang="pt-BR" sz="20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i="1" kern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&lt;&lt;</a:t>
                      </a:r>
                      <a:r>
                        <a:rPr lang="pt-BR" sz="1400" b="1" i="1" kern="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kernel</a:t>
                      </a:r>
                      <a:r>
                        <a:rPr lang="pt-BR" sz="1400" b="1" i="1" kern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&gt;&gt;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Usado para representar os casos de uso obrigatórios, que sempre estão presentes nos produtos de uma LP. Podem identificar tanto a variabilidade, quanto variante e o ponto de variação.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i="1" ker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&lt;&lt;optional&gt;&gt;</a:t>
                      </a:r>
                      <a:endParaRPr lang="pt-BR" sz="20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Usados para representar os casos de uso que podem ou não estarem presentes em um produto. Podem identificar tanto a variabilidade, quanto variante e o ponto de variação.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i="1" kern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&lt;&lt;</a:t>
                      </a:r>
                      <a:r>
                        <a:rPr lang="pt-BR" sz="1400" b="1" i="1" kern="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alternative</a:t>
                      </a:r>
                      <a:r>
                        <a:rPr lang="pt-BR" sz="1400" b="1" i="1" kern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&gt;&gt;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600"/>
                        </a:spcAft>
                      </a:pPr>
                      <a:r>
                        <a:rPr lang="pt-BR" sz="1400" kern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Usado para distinguir o caso de uso que deve estar presente em um determinado membro e em outro não, sendo geralmente, mutualmente exclusivos. Podem identificar tanto a variabilidade, quanto variante e o ponto de variação.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65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</a:t>
            </a:r>
            <a:endParaRPr lang="pt-BR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 smtClean="0"/>
              <a:t>Linha de Produto de Software</a:t>
            </a:r>
          </a:p>
          <a:p>
            <a:r>
              <a:rPr lang="pt-BR" dirty="0" smtClean="0"/>
              <a:t>Abordagem X</a:t>
            </a:r>
          </a:p>
        </p:txBody>
      </p:sp>
    </p:spTree>
    <p:extLst>
      <p:ext uri="{BB962C8B-B14F-4D97-AF65-F5344CB8AC3E}">
        <p14:creationId xmlns:p14="http://schemas.microsoft.com/office/powerpoint/2010/main" val="2383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1401" y="2552972"/>
            <a:ext cx="8229600" cy="4272980"/>
          </a:xfrm>
        </p:spPr>
        <p:txBody>
          <a:bodyPr anchor="b">
            <a:normAutofit fontScale="77500" lnSpcReduction="20000"/>
          </a:bodyPr>
          <a:lstStyle/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r>
              <a:rPr lang="pt-BR" sz="1300" dirty="0" smtClean="0"/>
              <a:t>Exemplo </a:t>
            </a:r>
            <a:r>
              <a:rPr lang="pt-BR" sz="1300" dirty="0"/>
              <a:t>de Diagrama de Casos de Usos com Representação de </a:t>
            </a:r>
            <a:r>
              <a:rPr lang="pt-BR" sz="1300" dirty="0" smtClean="0"/>
              <a:t>Variabilidades</a:t>
            </a:r>
            <a:endParaRPr lang="pt-BR" sz="13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535" y="1340768"/>
            <a:ext cx="5942931" cy="5276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380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619672" y="5760570"/>
            <a:ext cx="5932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Casos de uso da LP Caixa Eletrônico através de diferentes representações (básica e avançada)</a:t>
            </a:r>
            <a:endParaRPr lang="pt-BR" sz="1200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886" y="1700807"/>
            <a:ext cx="4026252" cy="4059764"/>
          </a:xfrm>
          <a:prstGeom prst="rect">
            <a:avLst/>
          </a:prstGeom>
        </p:spPr>
      </p:pic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7" y="1669649"/>
            <a:ext cx="4553743" cy="4122079"/>
          </a:xfrm>
        </p:spPr>
      </p:pic>
    </p:spTree>
    <p:extLst>
      <p:ext uri="{BB962C8B-B14F-4D97-AF65-F5344CB8AC3E}">
        <p14:creationId xmlns:p14="http://schemas.microsoft.com/office/powerpoint/2010/main" val="216575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037905" y="5085184"/>
            <a:ext cx="2744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Possíveis produtos da LP Caixa Eletrônico</a:t>
            </a:r>
            <a:endParaRPr lang="pt-BR" sz="12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95" y="1844824"/>
            <a:ext cx="4224952" cy="302433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235" y="1842128"/>
            <a:ext cx="4062154" cy="302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36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b">
            <a:normAutofit/>
          </a:bodyPr>
          <a:lstStyle/>
          <a:p>
            <a:endParaRPr lang="pt-BR" sz="2400" dirty="0" smtClean="0"/>
          </a:p>
          <a:p>
            <a:endParaRPr lang="pt-BR" sz="2400" dirty="0"/>
          </a:p>
          <a:p>
            <a:pPr marL="0" indent="0">
              <a:buNone/>
            </a:pPr>
            <a:endParaRPr lang="pt-BR" sz="2400" dirty="0"/>
          </a:p>
          <a:p>
            <a:pPr marL="0" indent="0" algn="ctr">
              <a:buNone/>
            </a:pPr>
            <a:r>
              <a:rPr lang="pt-BR" sz="900" dirty="0" smtClean="0"/>
              <a:t>Diagrama </a:t>
            </a:r>
            <a:r>
              <a:rPr lang="pt-BR" sz="900" dirty="0"/>
              <a:t>de Casos de Usos com Exemplo de Relação </a:t>
            </a:r>
            <a:r>
              <a:rPr lang="pt-BR" sz="900" i="1" dirty="0" err="1"/>
              <a:t>Extend</a:t>
            </a:r>
            <a:r>
              <a:rPr lang="pt-BR" sz="900" dirty="0"/>
              <a:t> a um </a:t>
            </a:r>
            <a:r>
              <a:rPr lang="pt-BR" sz="900" i="1" dirty="0" err="1"/>
              <a:t>Extension</a:t>
            </a:r>
            <a:r>
              <a:rPr lang="pt-BR" sz="900" i="1" dirty="0"/>
              <a:t> Point</a:t>
            </a:r>
            <a:endParaRPr lang="pt-BR" sz="900" dirty="0"/>
          </a:p>
          <a:p>
            <a:pPr marL="0" indent="0">
              <a:buNone/>
            </a:pPr>
            <a:endParaRPr lang="pt-BR" sz="2400" dirty="0"/>
          </a:p>
        </p:txBody>
      </p:sp>
      <p:pic>
        <p:nvPicPr>
          <p:cNvPr id="7" name="Imagem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1" y="1844824"/>
            <a:ext cx="5457839" cy="356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0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b">
            <a:normAutofit/>
          </a:bodyPr>
          <a:lstStyle/>
          <a:p>
            <a:endParaRPr lang="pt-BR" sz="2400" dirty="0" smtClean="0"/>
          </a:p>
          <a:p>
            <a:endParaRPr lang="pt-BR" sz="2400" dirty="0"/>
          </a:p>
          <a:p>
            <a:pPr marL="0" indent="0">
              <a:buNone/>
            </a:pPr>
            <a:endParaRPr lang="pt-BR" sz="2400" dirty="0"/>
          </a:p>
          <a:p>
            <a:pPr marL="0" indent="0" algn="ctr">
              <a:buNone/>
            </a:pPr>
            <a:r>
              <a:rPr lang="pt-BR" sz="900" dirty="0" smtClean="0"/>
              <a:t> </a:t>
            </a:r>
            <a:r>
              <a:rPr lang="pt-BR" sz="900" dirty="0"/>
              <a:t>Diagrama de Casos de Usos com Exemplo de Relação </a:t>
            </a:r>
            <a:r>
              <a:rPr lang="pt-BR" sz="900" i="1" dirty="0"/>
              <a:t>Include</a:t>
            </a:r>
            <a:endParaRPr lang="pt-BR" sz="900" dirty="0"/>
          </a:p>
          <a:p>
            <a:pPr marL="0" indent="0">
              <a:buNone/>
            </a:pPr>
            <a:endParaRPr lang="pt-BR" sz="2400" dirty="0"/>
          </a:p>
        </p:txBody>
      </p:sp>
      <p:pic>
        <p:nvPicPr>
          <p:cNvPr id="6" name="Image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77" y="1988840"/>
            <a:ext cx="6410647" cy="346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7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Experimento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0" fontAlgn="auto"/>
            <a:r>
              <a:rPr lang="pt-BR" sz="2400" b="1" dirty="0" smtClean="0"/>
              <a:t>Doc. 1 – Termo de Adesão</a:t>
            </a:r>
          </a:p>
          <a:p>
            <a:pPr lvl="0" fontAlgn="auto"/>
            <a:r>
              <a:rPr lang="pt-BR" sz="2400" b="1" dirty="0" smtClean="0"/>
              <a:t>Doc. 2 – Questionário de Caracterização</a:t>
            </a:r>
          </a:p>
          <a:p>
            <a:pPr lvl="0" fontAlgn="auto"/>
            <a:r>
              <a:rPr lang="pt-BR" sz="2400" b="1" dirty="0" smtClean="0"/>
              <a:t>Doc. 3.1 – Conceitos LP</a:t>
            </a:r>
          </a:p>
          <a:p>
            <a:pPr lvl="0" fontAlgn="auto"/>
            <a:r>
              <a:rPr lang="pt-BR" sz="2400" b="1" dirty="0" smtClean="0"/>
              <a:t>Doc. 3.2 – Abordagem X</a:t>
            </a:r>
          </a:p>
          <a:p>
            <a:pPr lvl="0" fontAlgn="auto"/>
            <a:r>
              <a:rPr lang="pt-BR" sz="2400" b="1" dirty="0" smtClean="0"/>
              <a:t>Doc. 4 – E-Commerce: Descrição Geral</a:t>
            </a:r>
          </a:p>
          <a:p>
            <a:pPr lvl="0" fontAlgn="auto"/>
            <a:r>
              <a:rPr lang="pt-BR" sz="2400" b="1" dirty="0" smtClean="0"/>
              <a:t>Doc. 5 – E-Commerce: Formulário Experimento - X</a:t>
            </a:r>
          </a:p>
          <a:p>
            <a:pPr marL="0" indent="0"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53435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-6657" y="4437112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44288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    Perguntas?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591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sz="2800" dirty="0" smtClean="0"/>
              <a:t>Abordagem que objetiva promover a geração de produtos específicos com base na reutilização de uma infraestrutura central - núcleo de artefatos - formada por uma arquitetura de software e seus componentes.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9126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 smtClean="0"/>
              <a:t>Vantagens: 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Maior reutilização de artefatos;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Maximização de lucros;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Diminuição do </a:t>
            </a:r>
            <a:r>
              <a:rPr lang="pt-BR" i="1" dirty="0" smtClean="0"/>
              <a:t>time </a:t>
            </a:r>
            <a:r>
              <a:rPr lang="pt-BR" i="1" dirty="0" err="1" smtClean="0"/>
              <a:t>to</a:t>
            </a:r>
            <a:r>
              <a:rPr lang="pt-BR" i="1" dirty="0" smtClean="0"/>
              <a:t> </a:t>
            </a:r>
            <a:r>
              <a:rPr lang="pt-BR" i="1" dirty="0" err="1" smtClean="0"/>
              <a:t>market</a:t>
            </a:r>
            <a:r>
              <a:rPr lang="pt-BR" i="1" dirty="0" smtClean="0"/>
              <a:t>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Diminuição de riscos;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Produtos com maior qualidade;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Contribuição para o aprimoramento;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/>
              <a:t>ROI; etc.</a:t>
            </a:r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554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/>
              <a:t>O gerenciamento de variabilidades é uma das atividades mais importantes no gerenciamento de uma LP, tendo sido foco de atenção por diversos pesquisadores, com pode ser percebido pelas diversas abordagens presentes na literatura.</a:t>
            </a:r>
          </a:p>
        </p:txBody>
      </p:sp>
    </p:spTree>
    <p:extLst>
      <p:ext uri="{BB962C8B-B14F-4D97-AF65-F5344CB8AC3E}">
        <p14:creationId xmlns:p14="http://schemas.microsoft.com/office/powerpoint/2010/main" val="32171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CA" b="1" dirty="0" err="1"/>
              <a:t>Variabilidade</a:t>
            </a:r>
            <a:r>
              <a:rPr lang="en-CA" b="1" dirty="0"/>
              <a:t> é a forma </a:t>
            </a:r>
            <a:r>
              <a:rPr lang="en-CA" b="1" dirty="0" err="1"/>
              <a:t>como</a:t>
            </a:r>
            <a:r>
              <a:rPr lang="en-CA" b="1" dirty="0"/>
              <a:t> </a:t>
            </a:r>
            <a:r>
              <a:rPr lang="en-CA" b="1" dirty="0" err="1"/>
              <a:t>os</a:t>
            </a:r>
            <a:r>
              <a:rPr lang="en-CA" b="1" dirty="0"/>
              <a:t> </a:t>
            </a:r>
            <a:r>
              <a:rPr lang="en-CA" b="1" dirty="0" err="1"/>
              <a:t>membros</a:t>
            </a:r>
            <a:r>
              <a:rPr lang="en-CA" b="1" dirty="0"/>
              <a:t> de </a:t>
            </a:r>
            <a:r>
              <a:rPr lang="en-CA" b="1" dirty="0" err="1"/>
              <a:t>uma</a:t>
            </a:r>
            <a:r>
              <a:rPr lang="en-CA" b="1" dirty="0"/>
              <a:t> </a:t>
            </a:r>
            <a:r>
              <a:rPr lang="en-CA" b="1" dirty="0" err="1"/>
              <a:t>família</a:t>
            </a:r>
            <a:r>
              <a:rPr lang="en-CA" b="1" dirty="0"/>
              <a:t> de </a:t>
            </a:r>
            <a:r>
              <a:rPr lang="en-CA" b="1" dirty="0" err="1"/>
              <a:t>produtos</a:t>
            </a:r>
            <a:r>
              <a:rPr lang="en-CA" b="1" dirty="0"/>
              <a:t> </a:t>
            </a:r>
            <a:r>
              <a:rPr lang="en-CA" b="1" dirty="0" err="1"/>
              <a:t>podem</a:t>
            </a:r>
            <a:r>
              <a:rPr lang="en-CA" b="1" dirty="0"/>
              <a:t> se </a:t>
            </a:r>
            <a:r>
              <a:rPr lang="en-CA" b="1" dirty="0" err="1"/>
              <a:t>diferenciar</a:t>
            </a:r>
            <a:r>
              <a:rPr lang="en-CA" b="1" dirty="0"/>
              <a:t> entre </a:t>
            </a:r>
            <a:r>
              <a:rPr lang="en-CA" b="1" dirty="0" err="1" smtClean="0"/>
              <a:t>si</a:t>
            </a:r>
            <a:r>
              <a:rPr lang="en-CA" b="1" dirty="0" smtClean="0"/>
              <a:t>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497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pt-BR" sz="2800" b="1" dirty="0"/>
              <a:t>A variabilidade é descrita por pontos de variação e </a:t>
            </a:r>
            <a:r>
              <a:rPr lang="pt-BR" sz="2800" b="1" dirty="0" smtClean="0"/>
              <a:t>variantes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3840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0"/>
            <a:r>
              <a:rPr lang="pt-BR" sz="2800" b="1" dirty="0"/>
              <a:t>Ponto de variação: </a:t>
            </a:r>
            <a:r>
              <a:rPr lang="pt-BR" sz="2800" dirty="0"/>
              <a:t>Um </a:t>
            </a:r>
            <a:r>
              <a:rPr lang="pt-BR" sz="2800" b="1" dirty="0"/>
              <a:t>local específico</a:t>
            </a:r>
            <a:r>
              <a:rPr lang="pt-BR" sz="2800" dirty="0"/>
              <a:t> de um artefato em que uma decisão de projeto ainda não foi </a:t>
            </a:r>
            <a:r>
              <a:rPr lang="pt-BR" sz="2800" dirty="0" smtClean="0"/>
              <a:t>tomada;</a:t>
            </a:r>
            <a:endParaRPr lang="pt-BR" sz="2800" dirty="0"/>
          </a:p>
          <a:p>
            <a:pPr lvl="0"/>
            <a:r>
              <a:rPr lang="pt-BR" sz="2800" b="1" dirty="0"/>
              <a:t>Variante:</a:t>
            </a:r>
            <a:r>
              <a:rPr lang="pt-BR" sz="2800" dirty="0"/>
              <a:t> Corresponde a </a:t>
            </a:r>
            <a:r>
              <a:rPr lang="pt-BR" sz="2800" b="1" dirty="0"/>
              <a:t>uma alternativa</a:t>
            </a:r>
            <a:r>
              <a:rPr lang="pt-BR" sz="2800" dirty="0"/>
              <a:t> de projeto para resolver uma determinada variabilidade. </a:t>
            </a:r>
          </a:p>
          <a:p>
            <a:pPr lvl="0"/>
            <a:r>
              <a:rPr lang="pt-BR" sz="2800" b="1" dirty="0"/>
              <a:t>Restrições entre variantes: </a:t>
            </a:r>
            <a:r>
              <a:rPr lang="pt-BR" sz="2800" dirty="0"/>
              <a:t>define os relacionamentos entre duas ou mais variantes para que seja possível resolver um ponto de variação ou uma variabilidade.</a:t>
            </a:r>
          </a:p>
        </p:txBody>
      </p:sp>
    </p:spTree>
    <p:extLst>
      <p:ext uri="{BB962C8B-B14F-4D97-AF65-F5344CB8AC3E}">
        <p14:creationId xmlns:p14="http://schemas.microsoft.com/office/powerpoint/2010/main" val="2253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187624" y="2208476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Similaridades</a:t>
            </a:r>
            <a:endParaRPr lang="pt-BR" dirty="0"/>
          </a:p>
        </p:txBody>
      </p:sp>
      <p:cxnSp>
        <p:nvCxnSpPr>
          <p:cNvPr id="9" name="Conector de seta reta 8"/>
          <p:cNvCxnSpPr>
            <a:stCxn id="7" idx="3"/>
          </p:cNvCxnSpPr>
          <p:nvPr/>
        </p:nvCxnSpPr>
        <p:spPr>
          <a:xfrm>
            <a:off x="2624236" y="2393142"/>
            <a:ext cx="1786000" cy="459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>
            <a:stCxn id="7" idx="3"/>
          </p:cNvCxnSpPr>
          <p:nvPr/>
        </p:nvCxnSpPr>
        <p:spPr>
          <a:xfrm>
            <a:off x="2624236" y="2393142"/>
            <a:ext cx="1786000" cy="14679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upo 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6" name="CaixaDeTexto 5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11968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4249</TotalTime>
  <Words>758</Words>
  <Application>Microsoft Office PowerPoint</Application>
  <PresentationFormat>Apresentação na tela (4:3)</PresentationFormat>
  <Paragraphs>154</Paragraphs>
  <Slides>26</Slides>
  <Notes>0</Notes>
  <HiddenSlides>1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3" baseType="lpstr">
      <vt:lpstr>Arial Unicode MS</vt:lpstr>
      <vt:lpstr>Arial</vt:lpstr>
      <vt:lpstr>Calibri</vt:lpstr>
      <vt:lpstr>Tahoma</vt:lpstr>
      <vt:lpstr>Times New Roman</vt:lpstr>
      <vt:lpstr>Verdana</vt:lpstr>
      <vt:lpstr>Tema do Office</vt:lpstr>
      <vt:lpstr>Validação experimental de uma abordagem para gerenciamento de variabilidades em linhas de produto de software baseadas em UML</vt:lpstr>
      <vt:lpstr>Agenda</vt:lpstr>
      <vt:lpstr>Linha de Produto de Software</vt:lpstr>
      <vt:lpstr>Linha de Produto de Software</vt:lpstr>
      <vt:lpstr>Linha de Produto de Software</vt:lpstr>
      <vt:lpstr>Linha de Produto de Software</vt:lpstr>
      <vt:lpstr>Linha de Produto de Software</vt:lpstr>
      <vt:lpstr>Linha de Produto de Software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Apresentação do PowerPoint</vt:lpstr>
      <vt:lpstr>Abordagem X</vt:lpstr>
      <vt:lpstr>Abordagem X</vt:lpstr>
      <vt:lpstr>Abordagem X</vt:lpstr>
      <vt:lpstr>Abordagem X</vt:lpstr>
      <vt:lpstr>Abordagem X</vt:lpstr>
      <vt:lpstr>Abordagem X</vt:lpstr>
      <vt:lpstr>Abordagem X</vt:lpstr>
      <vt:lpstr>Experimento</vt:lpstr>
      <vt:lpstr>    Perguntas?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</cp:lastModifiedBy>
  <cp:revision>105</cp:revision>
  <cp:lastPrinted>2012-09-27T02:47:05Z</cp:lastPrinted>
  <dcterms:created xsi:type="dcterms:W3CDTF">2012-09-23T18:25:05Z</dcterms:created>
  <dcterms:modified xsi:type="dcterms:W3CDTF">2014-01-23T12:33:04Z</dcterms:modified>
</cp:coreProperties>
</file>