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9" r:id="rId5"/>
    <p:sldId id="270" r:id="rId6"/>
    <p:sldId id="324" r:id="rId7"/>
    <p:sldId id="312" r:id="rId8"/>
    <p:sldId id="348" r:id="rId9"/>
    <p:sldId id="277" r:id="rId10"/>
    <p:sldId id="310" r:id="rId11"/>
    <p:sldId id="315" r:id="rId12"/>
    <p:sldId id="314" r:id="rId13"/>
    <p:sldId id="316" r:id="rId14"/>
    <p:sldId id="317" r:id="rId15"/>
    <p:sldId id="311" r:id="rId16"/>
    <p:sldId id="346" r:id="rId17"/>
    <p:sldId id="347" r:id="rId18"/>
    <p:sldId id="334" r:id="rId19"/>
    <p:sldId id="335" r:id="rId20"/>
    <p:sldId id="339" r:id="rId21"/>
    <p:sldId id="340" r:id="rId22"/>
    <p:sldId id="341" r:id="rId23"/>
    <p:sldId id="342" r:id="rId24"/>
    <p:sldId id="343" r:id="rId25"/>
    <p:sldId id="351" r:id="rId26"/>
    <p:sldId id="298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445671"/>
              </p:ext>
            </p:extLst>
          </p:nvPr>
        </p:nvGraphicFramePr>
        <p:xfrm>
          <a:off x="1043608" y="2924944"/>
          <a:ext cx="7056784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944216"/>
                <a:gridCol w="632716"/>
                <a:gridCol w="695800"/>
                <a:gridCol w="3784052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Abordagem</a:t>
                      </a:r>
                      <a:r>
                        <a:rPr lang="en-CA" sz="1400" b="1" kern="150" dirty="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 Y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Item</a:t>
                      </a:r>
                      <a:endParaRPr lang="pt-BR" sz="2000" kern="15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Sim</a:t>
                      </a:r>
                      <a:endParaRPr lang="pt-BR" sz="2000" kern="15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Não</a:t>
                      </a:r>
                      <a:endParaRPr lang="pt-BR" sz="2000" kern="15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Observação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Baseada em UML?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Perfil?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Processo?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Estereótipos?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Estereótipos específicos padrões para todos os modelos.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Diretrizes?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Diretrizes específicas para cada modelo.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2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490768"/>
              </p:ext>
            </p:extLst>
          </p:nvPr>
        </p:nvGraphicFramePr>
        <p:xfrm>
          <a:off x="467544" y="1484784"/>
          <a:ext cx="7992888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2240997"/>
                <a:gridCol w="5751891"/>
              </a:tblGrid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8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Estereótipos Abordagem Y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Para Casos de Uso e Classes </a:t>
                      </a:r>
                      <a:b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</a:b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(Aplicados também aos demais modelos da abordagem)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Utilização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&lt;&lt;variationPoint&gt;&gt;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Representa o local em que ocorre uma variabilidade. Um ponto de variação está sempre associado a uma ou mais variantes.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&lt;&lt;mandatory&gt;&gt;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A variante estará obrigatoriamente presente na configuração de qualquer produto da linha de produto.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&lt;&lt;optional&gt;&gt;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620" fontAlgn="auto">
                        <a:spcAft>
                          <a:spcPts val="600"/>
                        </a:spcAft>
                      </a:pPr>
                      <a:r>
                        <a:rPr lang="pt-BR" sz="1200" kern="0" dirty="0">
                          <a:effectLst/>
                          <a:latin typeface="Calibri"/>
                          <a:ea typeface="Calibri"/>
                          <a:cs typeface="Tahoma"/>
                        </a:rPr>
                        <a:t>A</a:t>
                      </a: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 variante pode ou não estar presente na configuração de um produto da linha de produto. Variantes opcionais também podem ou não estar associadas a um ponto de variação.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alternative_OR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Estão sempre associadas aos pontos de variação. Pelo menos uma das variantes deverá ser escolhida para resolver o ponto de variação, ou seja, para estar presente na configuração de um produto da linha de produto.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alternative_XOR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lvl="0" indent="0" algn="l" fontAlgn="auto">
                        <a:spcAft>
                          <a:spcPts val="0"/>
                        </a:spcAft>
                      </a:pPr>
                      <a:r>
                        <a:rPr lang="pt-BR" sz="1200" kern="0" dirty="0" smtClean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Estão sempre associadas aos pontos de variação. Somente uma das variantes deverá ser escolhida para resolver o ponto de variação.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variability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Indica uma variabilidade existente em um modelo UML.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&lt;&lt;requires&gt;&gt;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Indica um relacionamento de dependência (em UML) entre variantes no qual a variante dependente (origem da dependência) só existirá em uma configuração se a variante relacionada (destino da dependência) existir.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&lt;&lt;mutex&gt;&gt;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60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Indica um relacionamento de dependência (em UML) entre variantes no qual a variante dependente (origem da dependência) só existirá em uma configuração se a variante relacionada (destino da dependência) obrigatoriamente não existir. São conhecidas como variantes mutuamente exclusivas.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0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Y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lvl="0" fontAlgn="auto"/>
            <a:r>
              <a:rPr lang="pt-BR" sz="2400" b="1" dirty="0" smtClean="0"/>
              <a:t>Diretrizes</a:t>
            </a:r>
          </a:p>
          <a:p>
            <a:pPr fontAlgn="auto"/>
            <a:r>
              <a:rPr lang="pt-BR" sz="2400" dirty="0"/>
              <a:t>D.2.1 Elementos de modelos de casos de uso relacionados aos mecanismos de </a:t>
            </a:r>
            <a:r>
              <a:rPr lang="pt-BR" sz="2400" b="1" dirty="0"/>
              <a:t>extensão e de pontos de extensão sugerem pontos de variação com variantes associadas, as quais podem ser inclusivas ou exclusiva</a:t>
            </a:r>
            <a:r>
              <a:rPr lang="pt-BR" sz="2400" dirty="0"/>
              <a:t>;</a:t>
            </a:r>
          </a:p>
          <a:p>
            <a:pPr fontAlgn="auto"/>
            <a:r>
              <a:rPr lang="pt-BR" sz="2400" dirty="0"/>
              <a:t>D.2.3 Em modelos de caso de uso relacionadas com a associação de inclusão (</a:t>
            </a:r>
            <a:r>
              <a:rPr lang="pt-BR" sz="2400" b="1" dirty="0"/>
              <a:t>&lt;&lt;</a:t>
            </a:r>
            <a:r>
              <a:rPr lang="pt-BR" sz="2400" b="1" i="1" dirty="0"/>
              <a:t>include</a:t>
            </a:r>
            <a:r>
              <a:rPr lang="pt-BR" sz="2400" b="1" dirty="0"/>
              <a:t>&gt;&gt;</a:t>
            </a:r>
            <a:r>
              <a:rPr lang="pt-BR" sz="2400" dirty="0"/>
              <a:t>) ou associados a atores </a:t>
            </a:r>
            <a:r>
              <a:rPr lang="pt-BR" sz="2400" b="1" dirty="0"/>
              <a:t>sugerem variantes obrigatórias ou opcionais</a:t>
            </a:r>
            <a:r>
              <a:rPr lang="pt-BR" sz="2400" dirty="0"/>
              <a:t>;</a:t>
            </a:r>
          </a:p>
          <a:p>
            <a:pPr fontAlgn="auto"/>
            <a:r>
              <a:rPr lang="pt-BR" sz="2400" dirty="0"/>
              <a:t>D.2.5 Variantes que, ao serem selecionadas para fazer parte de um produto, exigem a presença de outra(s) determinada(s) variante(s) devem ter seus relacionamentos de dependência marcados com o estereótipo </a:t>
            </a:r>
            <a:r>
              <a:rPr lang="pt-BR" sz="2400" b="1" dirty="0"/>
              <a:t>&lt;&lt;</a:t>
            </a:r>
            <a:r>
              <a:rPr lang="pt-BR" sz="2400" b="1" i="1" dirty="0" err="1"/>
              <a:t>requires</a:t>
            </a:r>
            <a:r>
              <a:rPr lang="pt-BR" sz="2400" b="1" dirty="0"/>
              <a:t>&gt;&gt;</a:t>
            </a:r>
            <a:r>
              <a:rPr lang="pt-BR" sz="2400" dirty="0"/>
              <a:t>;</a:t>
            </a:r>
          </a:p>
          <a:p>
            <a:pPr fontAlgn="auto"/>
            <a:r>
              <a:rPr lang="pt-BR" sz="2400" dirty="0"/>
              <a:t>D.2.6 Variantes </a:t>
            </a:r>
            <a:r>
              <a:rPr lang="pt-BR" sz="2400" b="1" dirty="0"/>
              <a:t>mutuamente exclusivas </a:t>
            </a:r>
            <a:r>
              <a:rPr lang="pt-BR" sz="2400" dirty="0"/>
              <a:t>para um determinado produto devem ter seus relacionamentos de dependência marcados com o estereótipo </a:t>
            </a:r>
            <a:r>
              <a:rPr lang="pt-BR" sz="2400" b="1" dirty="0"/>
              <a:t>&lt;&lt;</a:t>
            </a:r>
            <a:r>
              <a:rPr lang="pt-BR" sz="2400" b="1" i="1" dirty="0" err="1"/>
              <a:t>mutex</a:t>
            </a:r>
            <a:r>
              <a:rPr lang="pt-BR" sz="2400" b="1" dirty="0" smtClean="0"/>
              <a:t>&gt;&gt;;</a:t>
            </a:r>
            <a:endParaRPr lang="pt-BR" sz="2400" b="1" dirty="0"/>
          </a:p>
          <a:p>
            <a:pPr marL="0" indent="0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0096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20000"/>
          </a:bodyPr>
          <a:lstStyle/>
          <a:p>
            <a:pPr lvl="0" fontAlgn="auto"/>
            <a:r>
              <a:rPr lang="pt-BR" sz="2400" b="1" dirty="0" smtClean="0"/>
              <a:t>Diretrizes</a:t>
            </a:r>
          </a:p>
          <a:p>
            <a:r>
              <a:rPr lang="pt-BR" sz="2400" dirty="0"/>
              <a:t>D.2.2 Em modelos de classes, pontos de variação e suas variantes são identificadas nos seguintes relacionamentos:</a:t>
            </a:r>
          </a:p>
          <a:p>
            <a:pPr lvl="0"/>
            <a:r>
              <a:rPr lang="pt-BR" sz="2400" b="1" dirty="0"/>
              <a:t>Generalização</a:t>
            </a:r>
            <a:r>
              <a:rPr lang="pt-BR" sz="2400" i="1" dirty="0"/>
              <a:t>, </a:t>
            </a:r>
            <a:r>
              <a:rPr lang="pt-BR" sz="2400" dirty="0"/>
              <a:t>os classificadores mais gerais são os pontos de variação, enquanto os mais específicos são as variantes;</a:t>
            </a:r>
          </a:p>
          <a:p>
            <a:pPr lvl="0"/>
            <a:r>
              <a:rPr lang="pt-BR" sz="2400" b="1" dirty="0"/>
              <a:t>Realização de interface</a:t>
            </a:r>
            <a:r>
              <a:rPr lang="pt-BR" sz="2400" i="1" dirty="0"/>
              <a:t>, </a:t>
            </a:r>
            <a:r>
              <a:rPr lang="pt-BR" sz="2400" dirty="0"/>
              <a:t>os </a:t>
            </a:r>
            <a:r>
              <a:rPr lang="pt-BR" sz="2400" i="1" dirty="0"/>
              <a:t>“</a:t>
            </a:r>
            <a:r>
              <a:rPr lang="pt-BR" sz="2400" i="1" dirty="0" err="1"/>
              <a:t>suppliers</a:t>
            </a:r>
            <a:r>
              <a:rPr lang="pt-BR" sz="2400" i="1" dirty="0"/>
              <a:t>” </a:t>
            </a:r>
            <a:r>
              <a:rPr lang="pt-BR" sz="2400" dirty="0"/>
              <a:t>(especificações) são os pontos de variação e as implementações (clientes) são as variantes;</a:t>
            </a:r>
          </a:p>
          <a:p>
            <a:pPr lvl="0"/>
            <a:r>
              <a:rPr lang="pt-BR" sz="2400" b="1" dirty="0"/>
              <a:t>Agregação</a:t>
            </a:r>
            <a:r>
              <a:rPr lang="pt-BR" sz="2400" dirty="0"/>
              <a:t>, as instâncias </a:t>
            </a:r>
            <a:r>
              <a:rPr lang="pt-BR" sz="2400" dirty="0" err="1"/>
              <a:t>tipadas</a:t>
            </a:r>
            <a:r>
              <a:rPr lang="pt-BR" sz="2400" dirty="0"/>
              <a:t> com </a:t>
            </a:r>
            <a:r>
              <a:rPr lang="pt-BR" sz="2400" b="1" dirty="0"/>
              <a:t>losangos não preenchidos são os pontos de variação e as instâncias associadas são as variantes</a:t>
            </a:r>
            <a:r>
              <a:rPr lang="pt-BR" sz="2400" dirty="0"/>
              <a:t>; e</a:t>
            </a:r>
          </a:p>
          <a:p>
            <a:pPr lvl="0"/>
            <a:r>
              <a:rPr lang="pt-BR" sz="2400" b="1" dirty="0"/>
              <a:t>Composição</a:t>
            </a:r>
            <a:r>
              <a:rPr lang="pt-BR" sz="2400" dirty="0"/>
              <a:t>, as instâncias </a:t>
            </a:r>
            <a:r>
              <a:rPr lang="pt-BR" sz="2400" dirty="0" err="1"/>
              <a:t>tipadas</a:t>
            </a:r>
            <a:r>
              <a:rPr lang="pt-BR" sz="2400" dirty="0"/>
              <a:t> com </a:t>
            </a:r>
            <a:r>
              <a:rPr lang="pt-BR" sz="2400" b="1" dirty="0"/>
              <a:t>losangos preenchidos são os pontos de variação e as instâncias associadas são as variantes</a:t>
            </a:r>
            <a:r>
              <a:rPr lang="pt-BR" sz="2400" dirty="0"/>
              <a:t>.</a:t>
            </a:r>
          </a:p>
          <a:p>
            <a:r>
              <a:rPr lang="pt-BR" sz="2400" dirty="0"/>
              <a:t>D.2.4 Elementos de modelos de classes, relacionados à associações nas quais os seus atributos </a:t>
            </a:r>
            <a:r>
              <a:rPr lang="pt-BR" sz="2400" i="1" dirty="0" err="1"/>
              <a:t>aggregationKind</a:t>
            </a:r>
            <a:r>
              <a:rPr lang="pt-BR" sz="2400" dirty="0"/>
              <a:t> possuem valor </a:t>
            </a:r>
            <a:r>
              <a:rPr lang="pt-BR" sz="2400" i="1" dirty="0" err="1"/>
              <a:t>none</a:t>
            </a:r>
            <a:r>
              <a:rPr lang="pt-BR" sz="2400" i="1" dirty="0"/>
              <a:t>, </a:t>
            </a:r>
            <a:r>
              <a:rPr lang="pt-BR" sz="2400" dirty="0"/>
              <a:t>ou seja, não representam agregação nem composição, sugerem variantes </a:t>
            </a:r>
            <a:r>
              <a:rPr lang="pt-BR" sz="2400" b="1" dirty="0"/>
              <a:t>obrigatórias ou opcionais</a:t>
            </a:r>
            <a:r>
              <a:rPr lang="pt-BR" sz="2400" dirty="0"/>
              <a:t>.</a:t>
            </a:r>
          </a:p>
          <a:p>
            <a:pPr marL="0" indent="0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877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Diagrama de Casos de Uso com Representação de </a:t>
            </a:r>
            <a:r>
              <a:rPr lang="pt-BR" sz="900" dirty="0" smtClean="0"/>
              <a:t>Variabilidades</a:t>
            </a:r>
            <a:endParaRPr lang="pt-BR" sz="900" dirty="0"/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54670"/>
            <a:ext cx="6049602" cy="5018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959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Identificação de Variabilidade em Casos de Uso</a:t>
            </a:r>
          </a:p>
        </p:txBody>
      </p:sp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923" y="1628800"/>
            <a:ext cx="5984154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1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Diagrama de Casos de Uso com Representação de Variabilidades para associações de extensão</a:t>
            </a:r>
          </a:p>
        </p:txBody>
      </p:sp>
      <p:pic>
        <p:nvPicPr>
          <p:cNvPr id="7" name="Imagem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86" y="2270001"/>
            <a:ext cx="7027699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77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Experimento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 fontAlgn="auto"/>
            <a:r>
              <a:rPr lang="pt-BR" sz="2400" b="1" dirty="0" smtClean="0"/>
              <a:t>Doc. 1 – Termo de Adesão</a:t>
            </a:r>
          </a:p>
          <a:p>
            <a:pPr lvl="0" fontAlgn="auto"/>
            <a:r>
              <a:rPr lang="pt-BR" sz="2400" b="1" dirty="0" smtClean="0"/>
              <a:t>Doc. 2 – Questionário de Caracterização</a:t>
            </a:r>
          </a:p>
          <a:p>
            <a:pPr lvl="0" fontAlgn="auto"/>
            <a:r>
              <a:rPr lang="pt-BR" sz="2400" b="1" dirty="0" smtClean="0"/>
              <a:t>Doc. 3.1 – Conceitos LP</a:t>
            </a:r>
          </a:p>
          <a:p>
            <a:pPr lvl="0" fontAlgn="auto"/>
            <a:r>
              <a:rPr lang="pt-BR" sz="2400" b="1" dirty="0" smtClean="0"/>
              <a:t>Doc. 3.3 – Abordagem Y</a:t>
            </a:r>
          </a:p>
          <a:p>
            <a:pPr lvl="0" fontAlgn="auto"/>
            <a:r>
              <a:rPr lang="pt-BR" sz="2400" b="1" dirty="0" smtClean="0"/>
              <a:t>Doc. 4 – E-Commerce: Descrição Geral</a:t>
            </a:r>
          </a:p>
          <a:p>
            <a:pPr lvl="0" fontAlgn="auto"/>
            <a:r>
              <a:rPr lang="pt-BR" sz="2400" b="1" dirty="0" smtClean="0"/>
              <a:t>Doc. 6 – E-Commerce: Formulário Experimento - Y</a:t>
            </a:r>
            <a:endParaRPr lang="pt-BR" sz="2400" dirty="0"/>
          </a:p>
          <a:p>
            <a:pPr marL="0" indent="0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343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Perguntas?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5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Vantagens: 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Maior reutilização de artefatos;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Maximização de lucros;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Diminuição do </a:t>
            </a:r>
            <a:r>
              <a:rPr lang="pt-BR" i="1" dirty="0" smtClean="0"/>
              <a:t>time </a:t>
            </a:r>
            <a:r>
              <a:rPr lang="pt-BR" i="1" dirty="0" err="1" smtClean="0"/>
              <a:t>to</a:t>
            </a:r>
            <a:r>
              <a:rPr lang="pt-BR" i="1" dirty="0" smtClean="0"/>
              <a:t> </a:t>
            </a:r>
            <a:r>
              <a:rPr lang="pt-BR" i="1" dirty="0" err="1" smtClean="0"/>
              <a:t>market</a:t>
            </a:r>
            <a:r>
              <a:rPr lang="pt-BR" i="1" dirty="0" smtClean="0"/>
              <a:t>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Diminuição de riscos;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Produtos com maior qualidade;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Contribuição para o aprimoramento;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ROI; etc.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5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LP, tendo sido foco de atenção por diversos pesquisadores, com pode ser percebido pelas diversas abordagens presentes na literatura.</a:t>
            </a:r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4294</TotalTime>
  <Words>1129</Words>
  <Application>Microsoft Office PowerPoint</Application>
  <PresentationFormat>Apresentação na tela (4:3)</PresentationFormat>
  <Paragraphs>145</Paragraphs>
  <Slides>26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6" baseType="lpstr">
      <vt:lpstr>Arial Unicode MS</vt:lpstr>
      <vt:lpstr>Arial</vt:lpstr>
      <vt:lpstr>Calibri</vt:lpstr>
      <vt:lpstr>OpenSymbol</vt:lpstr>
      <vt:lpstr>Tahoma</vt:lpstr>
      <vt:lpstr>Times New Roman</vt:lpstr>
      <vt:lpstr>TimesNewRomanPS-BoldMT</vt:lpstr>
      <vt:lpstr>TimesNewRomanPSMT</vt:lpstr>
      <vt:lpstr>Verdana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Y</vt:lpstr>
      <vt:lpstr>Abordagem Y</vt:lpstr>
      <vt:lpstr>Abordagem Y</vt:lpstr>
      <vt:lpstr>Abordagem Y</vt:lpstr>
      <vt:lpstr>Abordagem Y</vt:lpstr>
      <vt:lpstr>Abordagem Y</vt:lpstr>
      <vt:lpstr>Abordagem Y</vt:lpstr>
      <vt:lpstr>Experimento</vt:lpstr>
      <vt:lpstr>    Perguntas?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105</cp:revision>
  <cp:lastPrinted>2012-09-27T02:47:05Z</cp:lastPrinted>
  <dcterms:created xsi:type="dcterms:W3CDTF">2012-09-23T18:25:05Z</dcterms:created>
  <dcterms:modified xsi:type="dcterms:W3CDTF">2014-01-23T12:33:32Z</dcterms:modified>
</cp:coreProperties>
</file>