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0" r:id="rId5"/>
    <p:sldId id="324" r:id="rId6"/>
    <p:sldId id="312" r:id="rId7"/>
    <p:sldId id="348" r:id="rId8"/>
    <p:sldId id="277" r:id="rId9"/>
    <p:sldId id="310" r:id="rId10"/>
    <p:sldId id="315" r:id="rId11"/>
    <p:sldId id="314" r:id="rId12"/>
    <p:sldId id="316" r:id="rId13"/>
    <p:sldId id="317" r:id="rId14"/>
    <p:sldId id="311" r:id="rId15"/>
    <p:sldId id="346" r:id="rId16"/>
    <p:sldId id="347" r:id="rId17"/>
    <p:sldId id="334" r:id="rId18"/>
    <p:sldId id="335" r:id="rId19"/>
    <p:sldId id="358" r:id="rId20"/>
    <p:sldId id="340" r:id="rId21"/>
    <p:sldId id="359" r:id="rId22"/>
    <p:sldId id="341" r:id="rId23"/>
    <p:sldId id="342" r:id="rId24"/>
    <p:sldId id="356" r:id="rId25"/>
    <p:sldId id="298" r:id="rId2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Estilo E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1787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557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0479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7636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875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556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8254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1040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860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7679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8170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1371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2400" i="1" dirty="0"/>
              <a:t>Validação experimental de uma abordagem para gerenciamento de variabilidades em linhas de produto de software baseadas em UML</a:t>
            </a:r>
            <a:endParaRPr lang="pt-BR" sz="2400" b="1" i="1" cap="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4293096"/>
            <a:ext cx="8460432" cy="8640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3568" y="4337517"/>
            <a:ext cx="6400800" cy="859431"/>
          </a:xfrm>
        </p:spPr>
        <p:txBody>
          <a:bodyPr anchor="ctr">
            <a:normAutofit/>
          </a:bodyPr>
          <a:lstStyle/>
          <a:p>
            <a:pPr algn="l"/>
            <a:endParaRPr lang="pt-BR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54252"/>
            <a:ext cx="571500" cy="614172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2915816" y="476672"/>
            <a:ext cx="344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Universidade Estadual de Maringá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53677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801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1301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95405" y="4445579"/>
            <a:ext cx="2905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exclusivas (alternativa - XOR)  – apenas uma delas deve ser selecionada.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107297" y="5758697"/>
            <a:ext cx="2905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inclusivas (e) – as duas devem ser selecionadas.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5864462" y="1487203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Opcionais  – podem ser selecionadas ou não.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5864462" y="2133534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Ou – uma ou mais podem ser selecionadas.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17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95405" y="4445579"/>
            <a:ext cx="2905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exclusivas (alternativa - XOR)  – apenas uma delas deve ser selecionada.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5864462" y="1487203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Opcionais  – podem ser selecionadas ou não.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5864462" y="2133534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Ou – uma ou mais podem ser selecionadas.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30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4774380"/>
            <a:ext cx="2067804" cy="2072929"/>
          </a:xfrm>
          <a:prstGeom prst="rect">
            <a:avLst/>
          </a:prstGeom>
        </p:spPr>
      </p:pic>
      <p:sp>
        <p:nvSpPr>
          <p:cNvPr id="27" name="Hexágono 26"/>
          <p:cNvSpPr/>
          <p:nvPr/>
        </p:nvSpPr>
        <p:spPr>
          <a:xfrm>
            <a:off x="615608" y="5120233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Hexágono 27"/>
          <p:cNvSpPr/>
          <p:nvPr/>
        </p:nvSpPr>
        <p:spPr>
          <a:xfrm>
            <a:off x="1909069" y="5810844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2021523"/>
            <a:ext cx="2067804" cy="2072929"/>
          </a:xfrm>
          <a:prstGeom prst="rect">
            <a:avLst/>
          </a:prstGeom>
        </p:spPr>
      </p:pic>
      <p:sp>
        <p:nvSpPr>
          <p:cNvPr id="31" name="Hexágono 30"/>
          <p:cNvSpPr/>
          <p:nvPr/>
        </p:nvSpPr>
        <p:spPr>
          <a:xfrm>
            <a:off x="1883478" y="3057987"/>
            <a:ext cx="790409" cy="681386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Hexágono 31"/>
          <p:cNvSpPr/>
          <p:nvPr/>
        </p:nvSpPr>
        <p:spPr>
          <a:xfrm>
            <a:off x="618221" y="2370442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55" y="2021522"/>
            <a:ext cx="2067804" cy="2072929"/>
          </a:xfrm>
          <a:prstGeom prst="rect">
            <a:avLst/>
          </a:prstGeom>
        </p:spPr>
      </p:pic>
      <p:sp>
        <p:nvSpPr>
          <p:cNvPr id="33" name="Hexágono 32"/>
          <p:cNvSpPr/>
          <p:nvPr/>
        </p:nvSpPr>
        <p:spPr>
          <a:xfrm>
            <a:off x="6399355" y="2371592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Hexágono 33"/>
          <p:cNvSpPr/>
          <p:nvPr/>
        </p:nvSpPr>
        <p:spPr>
          <a:xfrm>
            <a:off x="7702341" y="3057986"/>
            <a:ext cx="764818" cy="659326"/>
          </a:xfrm>
          <a:prstGeom prst="hexagon">
            <a:avLst/>
          </a:prstGeom>
          <a:pattFill prst="shingle">
            <a:fgClr>
              <a:schemeClr val="accent6"/>
            </a:fgClr>
            <a:bgClr>
              <a:schemeClr val="accent5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3" y="3369732"/>
            <a:ext cx="2067804" cy="2072929"/>
          </a:xfrm>
          <a:prstGeom prst="rect">
            <a:avLst/>
          </a:prstGeom>
        </p:spPr>
      </p:pic>
      <p:sp>
        <p:nvSpPr>
          <p:cNvPr id="26" name="Hexágono 25"/>
          <p:cNvSpPr/>
          <p:nvPr/>
        </p:nvSpPr>
        <p:spPr>
          <a:xfrm>
            <a:off x="3635893" y="3712064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Hexágono 36"/>
          <p:cNvSpPr/>
          <p:nvPr/>
        </p:nvSpPr>
        <p:spPr>
          <a:xfrm>
            <a:off x="4929354" y="4415721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99" y="4736078"/>
            <a:ext cx="2106012" cy="2111231"/>
          </a:xfrm>
          <a:prstGeom prst="rect">
            <a:avLst/>
          </a:prstGeom>
        </p:spPr>
      </p:pic>
      <p:sp>
        <p:nvSpPr>
          <p:cNvPr id="35" name="Hexágono 34"/>
          <p:cNvSpPr/>
          <p:nvPr/>
        </p:nvSpPr>
        <p:spPr>
          <a:xfrm>
            <a:off x="6434441" y="5111054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744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4774380"/>
            <a:ext cx="2067804" cy="2072929"/>
          </a:xfrm>
          <a:prstGeom prst="rect">
            <a:avLst/>
          </a:prstGeom>
        </p:spPr>
      </p:pic>
      <p:sp>
        <p:nvSpPr>
          <p:cNvPr id="27" name="Hexágono 26"/>
          <p:cNvSpPr/>
          <p:nvPr/>
        </p:nvSpPr>
        <p:spPr>
          <a:xfrm>
            <a:off x="615608" y="5120233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Hexágono 27"/>
          <p:cNvSpPr/>
          <p:nvPr/>
        </p:nvSpPr>
        <p:spPr>
          <a:xfrm>
            <a:off x="1909069" y="5810844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2021523"/>
            <a:ext cx="2067804" cy="2072929"/>
          </a:xfrm>
          <a:prstGeom prst="rect">
            <a:avLst/>
          </a:prstGeom>
        </p:spPr>
      </p:pic>
      <p:sp>
        <p:nvSpPr>
          <p:cNvPr id="31" name="Hexágono 30"/>
          <p:cNvSpPr/>
          <p:nvPr/>
        </p:nvSpPr>
        <p:spPr>
          <a:xfrm>
            <a:off x="1883478" y="3057987"/>
            <a:ext cx="790409" cy="681386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Hexágono 31"/>
          <p:cNvSpPr/>
          <p:nvPr/>
        </p:nvSpPr>
        <p:spPr>
          <a:xfrm>
            <a:off x="618221" y="2370442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55" y="2021522"/>
            <a:ext cx="2067804" cy="2072929"/>
          </a:xfrm>
          <a:prstGeom prst="rect">
            <a:avLst/>
          </a:prstGeom>
        </p:spPr>
      </p:pic>
      <p:sp>
        <p:nvSpPr>
          <p:cNvPr id="33" name="Hexágono 32"/>
          <p:cNvSpPr/>
          <p:nvPr/>
        </p:nvSpPr>
        <p:spPr>
          <a:xfrm>
            <a:off x="6399355" y="2371592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Hexágono 33"/>
          <p:cNvSpPr/>
          <p:nvPr/>
        </p:nvSpPr>
        <p:spPr>
          <a:xfrm>
            <a:off x="7702341" y="3057986"/>
            <a:ext cx="764818" cy="659326"/>
          </a:xfrm>
          <a:prstGeom prst="hexagon">
            <a:avLst/>
          </a:prstGeom>
          <a:pattFill prst="shingle">
            <a:fgClr>
              <a:schemeClr val="accent6"/>
            </a:fgClr>
            <a:bgClr>
              <a:schemeClr val="accent5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3" y="3369732"/>
            <a:ext cx="2067804" cy="2072929"/>
          </a:xfrm>
          <a:prstGeom prst="rect">
            <a:avLst/>
          </a:prstGeom>
        </p:spPr>
      </p:pic>
      <p:sp>
        <p:nvSpPr>
          <p:cNvPr id="26" name="Hexágono 25"/>
          <p:cNvSpPr/>
          <p:nvPr/>
        </p:nvSpPr>
        <p:spPr>
          <a:xfrm>
            <a:off x="3635893" y="3712064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Hexágono 36"/>
          <p:cNvSpPr/>
          <p:nvPr/>
        </p:nvSpPr>
        <p:spPr>
          <a:xfrm>
            <a:off x="4929354" y="4415721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99" y="4736078"/>
            <a:ext cx="2106012" cy="2111231"/>
          </a:xfrm>
          <a:prstGeom prst="rect">
            <a:avLst/>
          </a:prstGeom>
        </p:spPr>
      </p:pic>
      <p:sp>
        <p:nvSpPr>
          <p:cNvPr id="35" name="Hexágono 34"/>
          <p:cNvSpPr/>
          <p:nvPr/>
        </p:nvSpPr>
        <p:spPr>
          <a:xfrm>
            <a:off x="6434441" y="5111054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5942805" y="1513691"/>
            <a:ext cx="2905676" cy="646331"/>
          </a:xfrm>
          <a:prstGeom prst="rect">
            <a:avLst/>
          </a:prstGeom>
          <a:solidFill>
            <a:srgbClr val="FFFFFF">
              <a:alpha val="56863"/>
            </a:srgb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Ou – uma ou mais podem ser selecionadas.</a:t>
            </a:r>
            <a:endParaRPr lang="pt-BR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3131840" y="5763089"/>
            <a:ext cx="2905676" cy="646331"/>
          </a:xfrm>
          <a:prstGeom prst="rect">
            <a:avLst/>
          </a:prstGeom>
          <a:solidFill>
            <a:srgbClr val="FFFFFF">
              <a:alpha val="56863"/>
            </a:srgb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Opcionais  – podem ser selecionadas ou não.</a:t>
            </a:r>
            <a:endParaRPr lang="pt-BR" dirty="0"/>
          </a:p>
        </p:txBody>
      </p:sp>
      <p:cxnSp>
        <p:nvCxnSpPr>
          <p:cNvPr id="22" name="Conector de seta reta 21"/>
          <p:cNvCxnSpPr>
            <a:stCxn id="20" idx="2"/>
          </p:cNvCxnSpPr>
          <p:nvPr/>
        </p:nvCxnSpPr>
        <p:spPr>
          <a:xfrm>
            <a:off x="7395643" y="2160022"/>
            <a:ext cx="689107" cy="12097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>
            <a:stCxn id="20" idx="2"/>
          </p:cNvCxnSpPr>
          <p:nvPr/>
        </p:nvCxnSpPr>
        <p:spPr>
          <a:xfrm flipH="1">
            <a:off x="5436096" y="2160022"/>
            <a:ext cx="1959547" cy="2576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ector de seta reta 28"/>
          <p:cNvCxnSpPr>
            <a:stCxn id="21" idx="3"/>
          </p:cNvCxnSpPr>
          <p:nvPr/>
        </p:nvCxnSpPr>
        <p:spPr>
          <a:xfrm flipV="1">
            <a:off x="6037516" y="6086254"/>
            <a:ext cx="2047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CaixaDeTexto 35"/>
          <p:cNvSpPr txBox="1"/>
          <p:nvPr/>
        </p:nvSpPr>
        <p:spPr>
          <a:xfrm>
            <a:off x="231150" y="3908218"/>
            <a:ext cx="2905676" cy="923330"/>
          </a:xfrm>
          <a:prstGeom prst="rect">
            <a:avLst/>
          </a:prstGeom>
          <a:solidFill>
            <a:schemeClr val="bg1">
              <a:alpha val="54902"/>
            </a:scheme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(alternativa - XOR)  – apenas uma delas deve ser selecionada.</a:t>
            </a:r>
            <a:endParaRPr lang="pt-BR" dirty="0"/>
          </a:p>
        </p:txBody>
      </p:sp>
      <p:cxnSp>
        <p:nvCxnSpPr>
          <p:cNvPr id="38" name="Conector de seta reta 37"/>
          <p:cNvCxnSpPr>
            <a:stCxn id="36" idx="0"/>
          </p:cNvCxnSpPr>
          <p:nvPr/>
        </p:nvCxnSpPr>
        <p:spPr>
          <a:xfrm flipH="1" flipV="1">
            <a:off x="992237" y="2692870"/>
            <a:ext cx="691751" cy="12153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ector de seta reta 38"/>
          <p:cNvCxnSpPr>
            <a:stCxn id="36" idx="3"/>
          </p:cNvCxnSpPr>
          <p:nvPr/>
        </p:nvCxnSpPr>
        <p:spPr>
          <a:xfrm flipV="1">
            <a:off x="3136826" y="4040973"/>
            <a:ext cx="880602" cy="3289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>
            <a:stCxn id="36" idx="2"/>
          </p:cNvCxnSpPr>
          <p:nvPr/>
        </p:nvCxnSpPr>
        <p:spPr>
          <a:xfrm flipH="1">
            <a:off x="992237" y="4831548"/>
            <a:ext cx="691751" cy="601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91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60" y="548680"/>
            <a:ext cx="3600401" cy="2579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865" y="442724"/>
            <a:ext cx="4825476" cy="2859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1" y="3572664"/>
            <a:ext cx="4569081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19567"/>
            <a:ext cx="4343325" cy="264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CaixaDeTexto 14"/>
          <p:cNvSpPr txBox="1"/>
          <p:nvPr/>
        </p:nvSpPr>
        <p:spPr>
          <a:xfrm>
            <a:off x="135384" y="177423"/>
            <a:ext cx="10759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(a) Variabilidade</a:t>
            </a:r>
            <a:endParaRPr lang="pt-BR" sz="1050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4273610" y="177423"/>
            <a:ext cx="2063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(b) Pontos de Variação e Variantes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205022" y="3051106"/>
            <a:ext cx="18341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(c) Variantes e suas Restrições</a:t>
            </a:r>
          </a:p>
        </p:txBody>
      </p:sp>
      <p:sp>
        <p:nvSpPr>
          <p:cNvPr id="22" name="CaixaDeTexto 21"/>
          <p:cNvSpPr txBox="1"/>
          <p:nvPr/>
        </p:nvSpPr>
        <p:spPr>
          <a:xfrm>
            <a:off x="4299556" y="3051106"/>
            <a:ext cx="16995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(d) Possíveis Produtos da LP</a:t>
            </a:r>
          </a:p>
        </p:txBody>
      </p:sp>
    </p:spTree>
    <p:extLst>
      <p:ext uri="{BB962C8B-B14F-4D97-AF65-F5344CB8AC3E}">
        <p14:creationId xmlns:p14="http://schemas.microsoft.com/office/powerpoint/2010/main" val="413749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284108"/>
              </p:ext>
            </p:extLst>
          </p:nvPr>
        </p:nvGraphicFramePr>
        <p:xfrm>
          <a:off x="935596" y="2276872"/>
          <a:ext cx="7272808" cy="3566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1612"/>
                <a:gridCol w="706740"/>
                <a:gridCol w="648072"/>
                <a:gridCol w="3456384"/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 err="1">
                          <a:effectLst/>
                        </a:rPr>
                        <a:t>Abordagem</a:t>
                      </a:r>
                      <a:r>
                        <a:rPr lang="en-CA" sz="1800" b="1" kern="150" dirty="0">
                          <a:effectLst/>
                        </a:rPr>
                        <a:t> Y</a:t>
                      </a:r>
                      <a:endParaRPr lang="pt-BR" sz="2800" b="1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>
                          <a:solidFill>
                            <a:schemeClr val="bg1"/>
                          </a:solidFill>
                          <a:effectLst/>
                        </a:rPr>
                        <a:t>Item</a:t>
                      </a:r>
                      <a:endParaRPr lang="pt-BR" sz="28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 err="1">
                          <a:solidFill>
                            <a:schemeClr val="bg1"/>
                          </a:solidFill>
                          <a:effectLst/>
                        </a:rPr>
                        <a:t>Sim</a:t>
                      </a:r>
                      <a:endParaRPr lang="pt-BR" sz="28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 err="1">
                          <a:solidFill>
                            <a:schemeClr val="bg1"/>
                          </a:solidFill>
                          <a:effectLst/>
                        </a:rPr>
                        <a:t>Não</a:t>
                      </a:r>
                      <a:endParaRPr lang="pt-BR" sz="28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 err="1">
                          <a:solidFill>
                            <a:schemeClr val="bg1"/>
                          </a:solidFill>
                          <a:effectLst/>
                        </a:rPr>
                        <a:t>Observação</a:t>
                      </a:r>
                      <a:endParaRPr lang="pt-BR" sz="28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800" kern="150" dirty="0" err="1">
                          <a:solidFill>
                            <a:schemeClr val="tx1"/>
                          </a:solidFill>
                          <a:effectLst/>
                        </a:rPr>
                        <a:t>Baseada</a:t>
                      </a: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CA" sz="1800" kern="150" dirty="0" err="1">
                          <a:solidFill>
                            <a:schemeClr val="tx1"/>
                          </a:solidFill>
                          <a:effectLst/>
                        </a:rPr>
                        <a:t>em</a:t>
                      </a: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 UML?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Possui um Perfil UML definido?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Possui um Processo definido?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Utiliza Estereótipos?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Estereótipos específicos padrões para todos os modelos.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Possui Diretrizes?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Diretrizes específicas para cada modelo.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Permite representação formal de variabilidade?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928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34856"/>
              </p:ext>
            </p:extLst>
          </p:nvPr>
        </p:nvGraphicFramePr>
        <p:xfrm>
          <a:off x="467544" y="1484784"/>
          <a:ext cx="7992888" cy="5029200"/>
        </p:xfrm>
        <a:graphic>
          <a:graphicData uri="http://schemas.openxmlformats.org/drawingml/2006/table">
            <a:tbl>
              <a:tblPr firstRow="1" firstCol="1" bandRow="1"/>
              <a:tblGrid>
                <a:gridCol w="2240997"/>
                <a:gridCol w="5751891"/>
              </a:tblGrid>
              <a:tr h="0">
                <a:tc gridSpan="2"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800" b="1" kern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>Estereótipos Abordagem Y</a:t>
                      </a:r>
                      <a:endParaRPr lang="pt-BR" sz="1800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 gridSpan="2"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>Para </a:t>
                      </a:r>
                      <a:r>
                        <a:rPr lang="pt-BR" sz="1200" b="1" kern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>Classes </a:t>
                      </a:r>
                      <a:r>
                        <a:rPr lang="pt-BR" sz="1200" b="1" kern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/>
                      </a:r>
                      <a:br>
                        <a:rPr lang="pt-BR" sz="1200" b="1" kern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</a:br>
                      <a:r>
                        <a:rPr lang="pt-BR" sz="1200" b="1" kern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>(Aplicados também aos demais modelos da abordagem)</a:t>
                      </a:r>
                      <a:endParaRPr lang="pt-BR" sz="1800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>Estereótipo</a:t>
                      </a:r>
                      <a:endParaRPr lang="pt-BR" sz="1800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ahoma"/>
                        </a:rPr>
                        <a:t>Utilização</a:t>
                      </a:r>
                      <a:endParaRPr lang="pt-BR" sz="1800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>
                          <a:effectLst/>
                          <a:latin typeface="Verdana"/>
                          <a:ea typeface="Arial Unicode MS"/>
                          <a:cs typeface="TimesNewRomanPS-BoldMT"/>
                        </a:rPr>
                        <a:t>&lt;&lt;variationPoint&gt;&gt;</a:t>
                      </a:r>
                      <a:endParaRPr lang="pt-BR" sz="18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spcAft>
                          <a:spcPts val="0"/>
                        </a:spcAft>
                      </a:pPr>
                      <a:r>
                        <a:rPr lang="pt-BR" sz="1200" kern="0" dirty="0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Representa o local em que ocorre uma variabilidade. Um ponto de variação está sempre associado a uma ou mais variantes.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Arial Unicode MS"/>
                          <a:cs typeface="TimesNewRomanPS-BoldMT"/>
                        </a:rPr>
                        <a:t>&lt;&lt;mandatory&gt;&gt;</a:t>
                      </a:r>
                      <a:endParaRPr lang="pt-BR" sz="18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pt-BR" sz="1200" kern="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A variante estará obrigatoriamente presente na configuração de qualquer produto da linha de produto.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>
                          <a:effectLst/>
                          <a:latin typeface="Verdana"/>
                          <a:ea typeface="Arial Unicode MS"/>
                          <a:cs typeface="TimesNewRomanPS-BoldMT"/>
                        </a:rPr>
                        <a:t>&lt;&lt;optional&gt;&gt;</a:t>
                      </a:r>
                      <a:endParaRPr lang="pt-BR" sz="18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620" fontAlgn="auto">
                        <a:spcAft>
                          <a:spcPts val="600"/>
                        </a:spcAft>
                      </a:pPr>
                      <a:r>
                        <a:rPr lang="pt-BR" sz="1200" kern="0" dirty="0">
                          <a:effectLst/>
                          <a:latin typeface="Calibri"/>
                          <a:ea typeface="Calibri"/>
                          <a:cs typeface="Tahoma"/>
                        </a:rPr>
                        <a:t>A</a:t>
                      </a:r>
                      <a:r>
                        <a:rPr lang="pt-BR" sz="1200" kern="0" dirty="0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 variante pode ou não estar presente na configuração de um produto da linha de produto. Variantes opcionais também podem ou não estar associadas a um ponto de variação.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 dirty="0">
                          <a:effectLst/>
                          <a:latin typeface="Verdana"/>
                          <a:ea typeface="OpenSymbol"/>
                          <a:cs typeface="TimesNewRomanPS-BoldMT"/>
                        </a:rPr>
                        <a:t>&lt;&lt;</a:t>
                      </a:r>
                      <a:r>
                        <a:rPr lang="pt-BR" sz="1200" b="1" kern="0" dirty="0" err="1">
                          <a:effectLst/>
                          <a:latin typeface="Verdana"/>
                          <a:ea typeface="OpenSymbol"/>
                          <a:cs typeface="TimesNewRomanPS-BoldMT"/>
                        </a:rPr>
                        <a:t>alternative_OR</a:t>
                      </a:r>
                      <a:r>
                        <a:rPr lang="pt-BR" sz="1200" b="1" kern="0" dirty="0">
                          <a:effectLst/>
                          <a:latin typeface="Verdana"/>
                          <a:ea typeface="OpenSymbol"/>
                          <a:cs typeface="TimesNewRomanPS-BoldMT"/>
                        </a:rPr>
                        <a:t>&gt;&gt;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pt-BR" sz="1200" kern="0" dirty="0">
                          <a:effectLst/>
                          <a:latin typeface="Verdana"/>
                          <a:ea typeface="OpenSymbol"/>
                          <a:cs typeface="TimesNewRomanPSMT"/>
                        </a:rPr>
                        <a:t>Estão sempre associadas aos pontos de variação. Pelo menos uma das variantes deverá ser escolhida para resolver o ponto de variação, ou seja, para estar presente na configuração de um produto da linha de produto.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 dirty="0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&lt;&lt;</a:t>
                      </a:r>
                      <a:r>
                        <a:rPr lang="pt-BR" sz="1200" b="1" kern="0" dirty="0" err="1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alternative_XOR</a:t>
                      </a:r>
                      <a:r>
                        <a:rPr lang="pt-BR" sz="1200" b="1" kern="0" dirty="0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&gt;&gt;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lvl="0" indent="0" algn="l" fontAlgn="auto">
                        <a:spcAft>
                          <a:spcPts val="0"/>
                        </a:spcAft>
                      </a:pPr>
                      <a:r>
                        <a:rPr lang="pt-BR" sz="1200" kern="0" dirty="0" smtClean="0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Estão sempre associadas aos pontos de variação. Somente uma das variantes deverá ser escolhida para resolver o ponto de variação.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 dirty="0">
                          <a:effectLst/>
                          <a:latin typeface="Verdana"/>
                          <a:ea typeface="Arial Unicode MS"/>
                          <a:cs typeface="TimesNewRomanPS-BoldMT"/>
                        </a:rPr>
                        <a:t>&lt;&lt;</a:t>
                      </a:r>
                      <a:r>
                        <a:rPr lang="pt-BR" sz="1200" b="1" kern="0" dirty="0" err="1">
                          <a:effectLst/>
                          <a:latin typeface="Verdana"/>
                          <a:ea typeface="Arial Unicode MS"/>
                          <a:cs typeface="TimesNewRomanPS-BoldMT"/>
                        </a:rPr>
                        <a:t>variability</a:t>
                      </a:r>
                      <a:r>
                        <a:rPr lang="pt-BR" sz="1200" b="1" kern="0" dirty="0">
                          <a:effectLst/>
                          <a:latin typeface="Verdana"/>
                          <a:ea typeface="Arial Unicode MS"/>
                          <a:cs typeface="TimesNewRomanPS-BoldMT"/>
                        </a:rPr>
                        <a:t>&gt;&gt;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spcAft>
                          <a:spcPts val="0"/>
                        </a:spcAft>
                      </a:pPr>
                      <a:r>
                        <a:rPr lang="pt-BR" sz="1200" kern="0" dirty="0">
                          <a:effectLst/>
                          <a:latin typeface="Verdana"/>
                          <a:ea typeface="Arial Unicode MS"/>
                          <a:cs typeface="TimesNewRomanPSMT"/>
                        </a:rPr>
                        <a:t>Indica uma variabilidade existente em um modelo UML.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>
                          <a:effectLst/>
                          <a:latin typeface="Verdana"/>
                          <a:ea typeface="OpenSymbol"/>
                          <a:cs typeface="TimesNewRomanPS-BoldMT"/>
                        </a:rPr>
                        <a:t>&lt;&lt;requires&gt;&gt;</a:t>
                      </a:r>
                      <a:endParaRPr lang="pt-BR" sz="18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>
                        <a:spcAft>
                          <a:spcPts val="0"/>
                        </a:spcAft>
                      </a:pPr>
                      <a:r>
                        <a:rPr lang="pt-BR" sz="1200" kern="0" dirty="0">
                          <a:effectLst/>
                          <a:latin typeface="Verdana"/>
                          <a:ea typeface="OpenSymbol"/>
                          <a:cs typeface="TimesNewRomanPSMT"/>
                        </a:rPr>
                        <a:t>Indica um relacionamento de dependência (em UML) entre variantes no qual a variante dependente (origem da dependência) só existirá em uma configuração se a variante relacionada (destino da dependência) existir.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200" b="1" kern="0">
                          <a:effectLst/>
                          <a:latin typeface="Verdana"/>
                          <a:ea typeface="OpenSymbol"/>
                          <a:cs typeface="TimesNewRomanPS-BoldMT"/>
                        </a:rPr>
                        <a:t>&lt;&lt;mutex&gt;&gt;</a:t>
                      </a:r>
                      <a:endParaRPr lang="pt-BR" sz="18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600"/>
                        </a:spcAft>
                      </a:pPr>
                      <a:r>
                        <a:rPr lang="pt-BR" sz="1200" kern="0" dirty="0">
                          <a:effectLst/>
                          <a:latin typeface="Verdana"/>
                          <a:ea typeface="OpenSymbol"/>
                          <a:cs typeface="TimesNewRomanPSMT"/>
                        </a:rPr>
                        <a:t>Indica um relacionamento de dependência (em UML) entre variantes no qual a variante dependente (origem da dependência) só existirá em uma configuração se a variante relacionada (destino da dependência) obrigatoriamente não existir. São conhecidas como variantes mutuamente exclusivas.</a:t>
                      </a:r>
                      <a:endParaRPr lang="pt-BR" sz="18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201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85000" lnSpcReduction="10000"/>
          </a:bodyPr>
          <a:lstStyle/>
          <a:p>
            <a:pPr marL="0" lvl="0" indent="0" fontAlgn="auto">
              <a:buNone/>
            </a:pPr>
            <a:r>
              <a:rPr lang="pt-BR" sz="2400" b="1" dirty="0" smtClean="0">
                <a:solidFill>
                  <a:schemeClr val="bg1">
                    <a:lumMod val="75000"/>
                  </a:schemeClr>
                </a:solidFill>
              </a:rPr>
              <a:t>Diretrizes</a:t>
            </a:r>
          </a:p>
          <a:p>
            <a:pPr marL="0" indent="0">
              <a:buNone/>
            </a:pPr>
            <a:r>
              <a:rPr lang="pt-BR" sz="2400" dirty="0" smtClean="0">
                <a:solidFill>
                  <a:schemeClr val="bg1">
                    <a:lumMod val="75000"/>
                  </a:schemeClr>
                </a:solidFill>
              </a:rPr>
              <a:t>As </a:t>
            </a: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variabilidades são identificadas através do comentário UML, estereotipada com &lt;&lt;</a:t>
            </a:r>
            <a:r>
              <a:rPr lang="pt-BR" sz="2400" i="1" dirty="0" err="1">
                <a:solidFill>
                  <a:schemeClr val="bg1">
                    <a:lumMod val="75000"/>
                  </a:schemeClr>
                </a:solidFill>
              </a:rPr>
              <a:t>variability</a:t>
            </a:r>
            <a:r>
              <a:rPr lang="pt-BR" sz="2400" i="1" dirty="0">
                <a:solidFill>
                  <a:schemeClr val="bg1">
                    <a:lumMod val="75000"/>
                  </a:schemeClr>
                </a:solidFill>
              </a:rPr>
              <a:t>&gt;&gt;</a:t>
            </a: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.  Nestes comentários estão contidos os meta atributos que seguem:</a:t>
            </a:r>
          </a:p>
          <a:p>
            <a:pPr lvl="0" fontAlgn="auto"/>
            <a:r>
              <a:rPr lang="pt-BR" sz="2400" b="1" i="1" dirty="0" err="1"/>
              <a:t>Name</a:t>
            </a: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: nome da variabilidade;</a:t>
            </a:r>
          </a:p>
          <a:p>
            <a:pPr lvl="0" fontAlgn="auto"/>
            <a:r>
              <a:rPr lang="pt-BR" sz="2400" b="1" i="1" dirty="0" err="1"/>
              <a:t>minSelection</a:t>
            </a: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: a quantidade mínima de variantes a serem selecionadas;</a:t>
            </a:r>
          </a:p>
          <a:p>
            <a:pPr lvl="0" fontAlgn="auto"/>
            <a:r>
              <a:rPr lang="pt-BR" sz="2400" b="1" i="1" dirty="0" err="1"/>
              <a:t>maxSelection</a:t>
            </a: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: a quantidade máxima de variantes a serem selecionadas;</a:t>
            </a:r>
          </a:p>
          <a:p>
            <a:pPr lvl="0" fontAlgn="auto"/>
            <a:r>
              <a:rPr lang="pt-BR" sz="2400" b="1" i="1" dirty="0" err="1"/>
              <a:t>bindingTime</a:t>
            </a: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: em qual momento será resolvida esta variabilidade ;</a:t>
            </a:r>
          </a:p>
          <a:p>
            <a:pPr lvl="0" fontAlgn="auto"/>
            <a:r>
              <a:rPr lang="pt-BR" sz="2400" b="1" i="1" dirty="0" err="1"/>
              <a:t>allowsAddingVar</a:t>
            </a: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: se permite incluir novas variantes para resolver o ponto de variação; e</a:t>
            </a:r>
          </a:p>
          <a:p>
            <a:pPr lvl="0" fontAlgn="auto"/>
            <a:r>
              <a:rPr lang="pt-BR" sz="2400" b="1" i="1" dirty="0" err="1"/>
              <a:t>variants</a:t>
            </a: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: quais as variantes para resolver o ponto de variação (casos de uso ligados ao ponto de variação).</a:t>
            </a:r>
          </a:p>
          <a:p>
            <a:pPr marL="0" indent="0" fontAlgn="auto">
              <a:buNone/>
            </a:pPr>
            <a:r>
              <a:rPr lang="pt-BR" sz="2400" dirty="0">
                <a:solidFill>
                  <a:schemeClr val="bg1">
                    <a:lumMod val="75000"/>
                  </a:schemeClr>
                </a:solidFill>
              </a:rPr>
              <a:t>Estas notas são inseridas em todas as variabilidades.</a:t>
            </a:r>
          </a:p>
          <a:p>
            <a:pPr marL="0" indent="0">
              <a:buNone/>
            </a:pPr>
            <a:endParaRPr lang="pt-BR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24944"/>
            <a:ext cx="3327600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ta para a direita 4"/>
          <p:cNvSpPr/>
          <p:nvPr/>
        </p:nvSpPr>
        <p:spPr>
          <a:xfrm>
            <a:off x="2915816" y="3609020"/>
            <a:ext cx="864096" cy="576064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66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Agenda</a:t>
            </a:r>
            <a:endParaRPr lang="pt-BR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dirty="0" smtClean="0"/>
              <a:t>Linha de Produto de Software</a:t>
            </a:r>
          </a:p>
          <a:p>
            <a:r>
              <a:rPr lang="pt-BR" dirty="0" smtClean="0"/>
              <a:t>Abordagem </a:t>
            </a:r>
            <a:r>
              <a:rPr lang="pt-BR" dirty="0" smtClean="0"/>
              <a:t>Y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835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fontAlgn="auto">
              <a:buNone/>
            </a:pPr>
            <a:r>
              <a:rPr lang="pt-BR" sz="1800" b="1" dirty="0"/>
              <a:t>CL1.</a:t>
            </a:r>
            <a:r>
              <a:rPr lang="pt-BR" sz="1800" dirty="0"/>
              <a:t> Em modelos de classes, pontos de variação e suas variantes são identificadas nos seguintes relacionamentos:</a:t>
            </a:r>
          </a:p>
          <a:p>
            <a:pPr marL="400050" lvl="1" indent="0">
              <a:buNone/>
            </a:pPr>
            <a:r>
              <a:rPr lang="pt-BR" sz="1800" b="1" dirty="0"/>
              <a:t>generalização</a:t>
            </a:r>
            <a:r>
              <a:rPr lang="pt-BR" sz="1800" dirty="0"/>
              <a:t>, os classificadores mais gerais sugerem os pontos de variação, enquanto os mais específicos são as variantes;</a:t>
            </a:r>
          </a:p>
          <a:p>
            <a:pPr marL="400050" lvl="1" indent="0">
              <a:buNone/>
            </a:pPr>
            <a:r>
              <a:rPr lang="pt-BR" sz="1800" b="1" dirty="0"/>
              <a:t>realização de interface</a:t>
            </a:r>
            <a:r>
              <a:rPr lang="pt-BR" sz="1800" dirty="0"/>
              <a:t>, os “</a:t>
            </a:r>
            <a:r>
              <a:rPr lang="pt-BR" sz="1800" i="1" dirty="0" err="1"/>
              <a:t>suppliers</a:t>
            </a:r>
            <a:r>
              <a:rPr lang="pt-BR" sz="1800" dirty="0"/>
              <a:t>” (especificações) sugerem pontos de variação e as implementações (clientes) são as variantes;</a:t>
            </a:r>
          </a:p>
          <a:p>
            <a:pPr marL="400050" lvl="1" indent="0">
              <a:buNone/>
            </a:pPr>
            <a:r>
              <a:rPr lang="pt-BR" sz="1800" b="1" dirty="0"/>
              <a:t>agregação</a:t>
            </a:r>
            <a:r>
              <a:rPr lang="pt-BR" sz="1800" dirty="0"/>
              <a:t>, as instâncias </a:t>
            </a:r>
            <a:r>
              <a:rPr lang="pt-BR" sz="1800" dirty="0" err="1"/>
              <a:t>tipadas</a:t>
            </a:r>
            <a:r>
              <a:rPr lang="pt-BR" sz="1800" dirty="0"/>
              <a:t> com losangos não preenchidos sugerem pontos de variação e as instâncias associadas são as variantes; e</a:t>
            </a:r>
          </a:p>
          <a:p>
            <a:pPr marL="400050" lvl="1" indent="0">
              <a:buNone/>
            </a:pPr>
            <a:r>
              <a:rPr lang="pt-BR" sz="1800" b="1" dirty="0"/>
              <a:t>composição</a:t>
            </a:r>
            <a:r>
              <a:rPr lang="pt-BR" sz="1800" dirty="0"/>
              <a:t>, as instâncias </a:t>
            </a:r>
            <a:r>
              <a:rPr lang="pt-BR" sz="1800" dirty="0" err="1"/>
              <a:t>tipadas</a:t>
            </a:r>
            <a:r>
              <a:rPr lang="pt-BR" sz="1800" dirty="0"/>
              <a:t> com losangos preenchidos sugerem pontos de variação e as instâncias associadas são as variantes.</a:t>
            </a:r>
          </a:p>
          <a:p>
            <a:pPr marL="0" indent="0" fontAlgn="auto">
              <a:buNone/>
            </a:pPr>
            <a:r>
              <a:rPr lang="pt-BR" sz="1800" b="1" dirty="0"/>
              <a:t>CL2.</a:t>
            </a:r>
            <a:r>
              <a:rPr lang="pt-BR" sz="1800" dirty="0"/>
              <a:t> Elementos de modelos de classes, relacionados à associações nas quais os seus atributos </a:t>
            </a:r>
            <a:r>
              <a:rPr lang="pt-BR" sz="1800" i="1" dirty="0" err="1"/>
              <a:t>aggregationKind</a:t>
            </a:r>
            <a:r>
              <a:rPr lang="pt-BR" sz="1800" dirty="0"/>
              <a:t> possuem valor </a:t>
            </a:r>
            <a:r>
              <a:rPr lang="pt-BR" sz="1800" i="1" dirty="0" err="1"/>
              <a:t>none</a:t>
            </a:r>
            <a:r>
              <a:rPr lang="pt-BR" sz="1800" dirty="0"/>
              <a:t>, ou seja, não representam nem agregação nem composição, sugerem variantes obrigatórias ou opcionais. Na Figura 1, a classe </a:t>
            </a:r>
            <a:r>
              <a:rPr lang="pt-BR" sz="1800" b="1" dirty="0" err="1"/>
              <a:t>ProgramaPrincipalOrdenacao</a:t>
            </a:r>
            <a:r>
              <a:rPr lang="pt-BR" sz="1800" dirty="0"/>
              <a:t>, é um exemplo de variante obrigatória</a:t>
            </a:r>
            <a:r>
              <a:rPr lang="pt-BR" sz="1800" dirty="0" smtClean="0"/>
              <a:t>.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98770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fontAlgn="auto">
              <a:buNone/>
            </a:pPr>
            <a:endParaRPr lang="pt-BR" sz="1800" dirty="0"/>
          </a:p>
          <a:p>
            <a:pPr marL="0" indent="0" fontAlgn="auto">
              <a:buNone/>
            </a:pPr>
            <a:r>
              <a:rPr lang="pt-BR" sz="1800" b="1" dirty="0"/>
              <a:t>CL2.1 </a:t>
            </a:r>
            <a:r>
              <a:rPr lang="pt-BR" sz="1800" dirty="0"/>
              <a:t>Elementos de modelos de classes, relacionadas à associações nas quais os seus atributos </a:t>
            </a:r>
            <a:r>
              <a:rPr lang="pt-BR" sz="1800" i="1" dirty="0" err="1"/>
              <a:t>aggregationKing</a:t>
            </a:r>
            <a:r>
              <a:rPr lang="pt-BR" sz="1800" i="1" dirty="0"/>
              <a:t> </a:t>
            </a:r>
            <a:r>
              <a:rPr lang="pt-BR" sz="1800" dirty="0"/>
              <a:t>possuir valor </a:t>
            </a:r>
            <a:r>
              <a:rPr lang="pt-BR" sz="1800" i="1" dirty="0"/>
              <a:t>*</a:t>
            </a:r>
            <a:r>
              <a:rPr lang="pt-BR" sz="1800" dirty="0"/>
              <a:t> (zero ou vários) ou </a:t>
            </a:r>
            <a:r>
              <a:rPr lang="pt-BR" sz="1800" i="1" dirty="0"/>
              <a:t>0..n</a:t>
            </a:r>
            <a:r>
              <a:rPr lang="pt-BR" sz="1800" dirty="0"/>
              <a:t> onde </a:t>
            </a:r>
            <a:r>
              <a:rPr lang="pt-BR" sz="1800" i="1" dirty="0"/>
              <a:t>n</a:t>
            </a:r>
            <a:r>
              <a:rPr lang="pt-BR" sz="1800" dirty="0"/>
              <a:t> é um número inteiro qualquer, diferente de zero, sugerem que tal classe é opcional;</a:t>
            </a:r>
          </a:p>
          <a:p>
            <a:pPr marL="0" indent="0" fontAlgn="auto">
              <a:buNone/>
            </a:pPr>
            <a:r>
              <a:rPr lang="pt-BR" sz="1800" b="1" dirty="0"/>
              <a:t>CL3.</a:t>
            </a:r>
            <a:r>
              <a:rPr lang="pt-BR" sz="1800" dirty="0"/>
              <a:t> Variantes que, ao serem selecionadas para fazer parte de um produto, exigem a presença de outra(s) determinada(s) variante(s) devem ter seus relacionamentos de dependência marcados com o estereótipo &lt;&lt;</a:t>
            </a:r>
            <a:r>
              <a:rPr lang="pt-BR" sz="1800" i="1" dirty="0" err="1"/>
              <a:t>requires</a:t>
            </a:r>
            <a:r>
              <a:rPr lang="pt-BR" sz="1800" dirty="0"/>
              <a:t>&gt;&gt;;</a:t>
            </a:r>
          </a:p>
          <a:p>
            <a:pPr marL="0" indent="0" fontAlgn="auto">
              <a:buNone/>
            </a:pPr>
            <a:r>
              <a:rPr lang="pt-BR" sz="1800" b="1" dirty="0"/>
              <a:t>CL4.</a:t>
            </a:r>
            <a:r>
              <a:rPr lang="pt-BR" sz="1800" dirty="0"/>
              <a:t> Variantes mutuamente exclusivas para um determinado produto devem ter seus relacionamentos de dependência marcados com o estereótipo &lt;&lt;</a:t>
            </a:r>
            <a:r>
              <a:rPr lang="pt-BR" sz="1800" i="1" dirty="0" err="1"/>
              <a:t>mutex</a:t>
            </a:r>
            <a:r>
              <a:rPr lang="pt-BR" sz="1800" dirty="0"/>
              <a:t>&gt;&gt;.</a:t>
            </a:r>
          </a:p>
        </p:txBody>
      </p:sp>
    </p:spTree>
    <p:extLst>
      <p:ext uri="{BB962C8B-B14F-4D97-AF65-F5344CB8AC3E}">
        <p14:creationId xmlns:p14="http://schemas.microsoft.com/office/powerpoint/2010/main" val="43051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 anchor="b">
            <a:normAutofit/>
          </a:bodyPr>
          <a:lstStyle/>
          <a:p>
            <a:pPr marL="0" indent="0" algn="ctr">
              <a:buNone/>
            </a:pPr>
            <a:r>
              <a:rPr lang="pt-BR" sz="900" dirty="0" smtClean="0"/>
              <a:t>Exemplo </a:t>
            </a:r>
            <a:r>
              <a:rPr lang="pt-BR" sz="900" dirty="0"/>
              <a:t>de Diagrama de </a:t>
            </a:r>
            <a:r>
              <a:rPr lang="pt-BR" sz="900" dirty="0" smtClean="0"/>
              <a:t>Classes com </a:t>
            </a:r>
            <a:r>
              <a:rPr lang="pt-BR" sz="900" dirty="0"/>
              <a:t>Representação de </a:t>
            </a:r>
            <a:r>
              <a:rPr lang="pt-BR" sz="900" dirty="0" smtClean="0"/>
              <a:t>Variabilidades</a:t>
            </a:r>
            <a:endParaRPr lang="pt-BR" sz="900" dirty="0"/>
          </a:p>
        </p:txBody>
      </p:sp>
      <p:pic>
        <p:nvPicPr>
          <p:cNvPr id="5122" name="Picture 2" descr="C:\Users\Anderson\Desktop\Mestrado UEM\3o Semestre\Dissertação\Experimento Classes\Instrumentação\Diagramas\Modelo de Classes da Característica _Ordenação de Elementos_Smar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706" y="85725"/>
            <a:ext cx="6423151" cy="65531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-828600" y="3167390"/>
            <a:ext cx="218822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dirty="0" smtClean="0"/>
              <a:t>Abordagem Y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68959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</p:spPr>
        <p:txBody>
          <a:bodyPr anchor="b">
            <a:normAutofit/>
          </a:bodyPr>
          <a:lstStyle/>
          <a:p>
            <a:pPr marL="0" indent="0" algn="ctr">
              <a:buNone/>
            </a:pPr>
            <a:r>
              <a:rPr lang="pt-BR" sz="900" dirty="0" smtClean="0"/>
              <a:t>Exemplo </a:t>
            </a:r>
            <a:r>
              <a:rPr lang="pt-BR" sz="900" dirty="0"/>
              <a:t>de Identificação de Variabilidade em </a:t>
            </a:r>
            <a:r>
              <a:rPr lang="pt-BR" sz="900" dirty="0" smtClean="0"/>
              <a:t>Classes</a:t>
            </a:r>
            <a:endParaRPr lang="pt-BR" sz="900" dirty="0"/>
          </a:p>
        </p:txBody>
      </p:sp>
      <p:pic>
        <p:nvPicPr>
          <p:cNvPr id="7" name="Imagem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81064"/>
            <a:ext cx="6447045" cy="34468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817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Y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</p:spPr>
        <p:txBody>
          <a:bodyPr anchor="b">
            <a:normAutofit/>
          </a:bodyPr>
          <a:lstStyle/>
          <a:p>
            <a:pPr marL="0" indent="0" algn="ctr">
              <a:buNone/>
            </a:pPr>
            <a:r>
              <a:rPr lang="pt-BR" sz="900" dirty="0" smtClean="0"/>
              <a:t>Exemplo </a:t>
            </a:r>
            <a:r>
              <a:rPr lang="pt-BR" sz="900" dirty="0"/>
              <a:t>de Identificação de Variabilidade em </a:t>
            </a:r>
            <a:r>
              <a:rPr lang="pt-BR" sz="900" dirty="0" smtClean="0"/>
              <a:t>Classes</a:t>
            </a:r>
            <a:endParaRPr lang="pt-BR" sz="900" dirty="0"/>
          </a:p>
        </p:txBody>
      </p:sp>
      <p:pic>
        <p:nvPicPr>
          <p:cNvPr id="1027" name="Picture 3" descr="C:\Users\Anderson\Desktop\Mestrado UEM\3o Semestre\Dissertação\Experimento Classes\Instrumentação\Diagramas\SaveGame(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80928"/>
            <a:ext cx="5328592" cy="2403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73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-6657" y="4437112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44288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    Perguntas?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591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sz="2800" dirty="0" smtClean="0"/>
              <a:t>Abordagem que objetiva promover a geração de produtos específicos com base na reutilização de uma infraestrutura central - núcleo de artefatos - formada por uma arquitetura de software e seus componentes.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91266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dirty="0"/>
              <a:t>O gerenciamento de variabilidades é uma das atividades mais importantes no gerenciamento de uma </a:t>
            </a:r>
            <a:r>
              <a:rPr lang="pt-BR" dirty="0" smtClean="0"/>
              <a:t>LP.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1715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CA" b="1" dirty="0" err="1"/>
              <a:t>Variabilidade</a:t>
            </a:r>
            <a:r>
              <a:rPr lang="en-CA" b="1" dirty="0"/>
              <a:t> é a forma </a:t>
            </a:r>
            <a:r>
              <a:rPr lang="en-CA" b="1" dirty="0" err="1"/>
              <a:t>como</a:t>
            </a:r>
            <a:r>
              <a:rPr lang="en-CA" b="1" dirty="0"/>
              <a:t> </a:t>
            </a:r>
            <a:r>
              <a:rPr lang="en-CA" b="1" dirty="0" err="1"/>
              <a:t>os</a:t>
            </a:r>
            <a:r>
              <a:rPr lang="en-CA" b="1" dirty="0"/>
              <a:t> </a:t>
            </a:r>
            <a:r>
              <a:rPr lang="en-CA" b="1" dirty="0" err="1"/>
              <a:t>membros</a:t>
            </a:r>
            <a:r>
              <a:rPr lang="en-CA" b="1" dirty="0"/>
              <a:t> de </a:t>
            </a:r>
            <a:r>
              <a:rPr lang="en-CA" b="1" dirty="0" err="1"/>
              <a:t>uma</a:t>
            </a:r>
            <a:r>
              <a:rPr lang="en-CA" b="1" dirty="0"/>
              <a:t> </a:t>
            </a:r>
            <a:r>
              <a:rPr lang="en-CA" b="1" dirty="0" err="1"/>
              <a:t>família</a:t>
            </a:r>
            <a:r>
              <a:rPr lang="en-CA" b="1" dirty="0"/>
              <a:t> de </a:t>
            </a:r>
            <a:r>
              <a:rPr lang="en-CA" b="1" dirty="0" err="1"/>
              <a:t>produtos</a:t>
            </a:r>
            <a:r>
              <a:rPr lang="en-CA" b="1" dirty="0"/>
              <a:t> </a:t>
            </a:r>
            <a:r>
              <a:rPr lang="en-CA" b="1" dirty="0" err="1"/>
              <a:t>podem</a:t>
            </a:r>
            <a:r>
              <a:rPr lang="en-CA" b="1" dirty="0"/>
              <a:t> se </a:t>
            </a:r>
            <a:r>
              <a:rPr lang="en-CA" b="1" dirty="0" err="1"/>
              <a:t>diferenciar</a:t>
            </a:r>
            <a:r>
              <a:rPr lang="en-CA" b="1" dirty="0"/>
              <a:t> entre </a:t>
            </a:r>
            <a:r>
              <a:rPr lang="en-CA" b="1" dirty="0" err="1" smtClean="0"/>
              <a:t>si</a:t>
            </a:r>
            <a:r>
              <a:rPr lang="en-CA" b="1" dirty="0" smtClean="0"/>
              <a:t>.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34977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pt-BR" sz="2800" b="1" dirty="0"/>
              <a:t>A variabilidade é descrita por pontos de variação e </a:t>
            </a:r>
            <a:r>
              <a:rPr lang="pt-BR" sz="2800" b="1" dirty="0" smtClean="0"/>
              <a:t>variantes</a:t>
            </a:r>
            <a:r>
              <a:rPr lang="pt-BR" sz="2800" dirty="0" smtClean="0"/>
              <a:t>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03840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lvl="0"/>
            <a:r>
              <a:rPr lang="pt-BR" sz="2800" b="1" dirty="0"/>
              <a:t>Ponto de variação: </a:t>
            </a:r>
            <a:r>
              <a:rPr lang="pt-BR" sz="2800" dirty="0"/>
              <a:t>Um </a:t>
            </a:r>
            <a:r>
              <a:rPr lang="pt-BR" sz="2800" b="1" dirty="0"/>
              <a:t>local específico</a:t>
            </a:r>
            <a:r>
              <a:rPr lang="pt-BR" sz="2800" dirty="0"/>
              <a:t> de um artefato em que uma decisão de projeto ainda não foi </a:t>
            </a:r>
            <a:r>
              <a:rPr lang="pt-BR" sz="2800" dirty="0" smtClean="0"/>
              <a:t>tomada;</a:t>
            </a:r>
            <a:endParaRPr lang="pt-BR" sz="2800" dirty="0"/>
          </a:p>
          <a:p>
            <a:pPr lvl="0"/>
            <a:r>
              <a:rPr lang="pt-BR" sz="2800" b="1" dirty="0"/>
              <a:t>Variante:</a:t>
            </a:r>
            <a:r>
              <a:rPr lang="pt-BR" sz="2800" dirty="0"/>
              <a:t> Corresponde a </a:t>
            </a:r>
            <a:r>
              <a:rPr lang="pt-BR" sz="2800" b="1" dirty="0"/>
              <a:t>uma alternativa</a:t>
            </a:r>
            <a:r>
              <a:rPr lang="pt-BR" sz="2800" dirty="0"/>
              <a:t> de projeto para resolver uma determinada variabilidade. </a:t>
            </a:r>
          </a:p>
          <a:p>
            <a:pPr lvl="0"/>
            <a:r>
              <a:rPr lang="pt-BR" sz="2800" b="1" dirty="0"/>
              <a:t>Restrições entre variantes: </a:t>
            </a:r>
            <a:r>
              <a:rPr lang="pt-BR" sz="2800" dirty="0"/>
              <a:t>define os relacionamentos entre duas ou mais variantes para que seja possível resolver um ponto de variação ou uma variabilidade.</a:t>
            </a:r>
          </a:p>
        </p:txBody>
      </p:sp>
    </p:spTree>
    <p:extLst>
      <p:ext uri="{BB962C8B-B14F-4D97-AF65-F5344CB8AC3E}">
        <p14:creationId xmlns:p14="http://schemas.microsoft.com/office/powerpoint/2010/main" val="22536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1187624" y="2208476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Similaridades</a:t>
            </a:r>
            <a:endParaRPr lang="pt-BR" dirty="0"/>
          </a:p>
        </p:txBody>
      </p:sp>
      <p:cxnSp>
        <p:nvCxnSpPr>
          <p:cNvPr id="9" name="Conector de seta reta 8"/>
          <p:cNvCxnSpPr>
            <a:stCxn id="7" idx="3"/>
          </p:cNvCxnSpPr>
          <p:nvPr/>
        </p:nvCxnSpPr>
        <p:spPr>
          <a:xfrm>
            <a:off x="2624236" y="2393142"/>
            <a:ext cx="1786000" cy="459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>
            <a:stCxn id="7" idx="3"/>
          </p:cNvCxnSpPr>
          <p:nvPr/>
        </p:nvCxnSpPr>
        <p:spPr>
          <a:xfrm>
            <a:off x="2624236" y="2393142"/>
            <a:ext cx="1786000" cy="14679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" name="Grupo 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6" name="CaixaDeTexto 5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119682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6794556" y="2641044"/>
            <a:ext cx="1056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Variantes</a:t>
            </a:r>
            <a:endParaRPr lang="pt-BR" dirty="0"/>
          </a:p>
        </p:txBody>
      </p:sp>
      <p:cxnSp>
        <p:nvCxnSpPr>
          <p:cNvPr id="10" name="Conector de seta reta 9"/>
          <p:cNvCxnSpPr>
            <a:stCxn id="5" idx="1"/>
          </p:cNvCxnSpPr>
          <p:nvPr/>
        </p:nvCxnSpPr>
        <p:spPr>
          <a:xfrm flipH="1" flipV="1">
            <a:off x="2555776" y="2394674"/>
            <a:ext cx="4238780" cy="431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de seta reta 18"/>
          <p:cNvCxnSpPr>
            <a:stCxn id="5" idx="1"/>
          </p:cNvCxnSpPr>
          <p:nvPr/>
        </p:nvCxnSpPr>
        <p:spPr>
          <a:xfrm flipH="1">
            <a:off x="1380902" y="2825710"/>
            <a:ext cx="5413654" cy="7336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>
            <a:stCxn id="5" idx="2"/>
          </p:cNvCxnSpPr>
          <p:nvPr/>
        </p:nvCxnSpPr>
        <p:spPr>
          <a:xfrm>
            <a:off x="7323002" y="3010376"/>
            <a:ext cx="705382" cy="12181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>
            <a:stCxn id="5" idx="2"/>
          </p:cNvCxnSpPr>
          <p:nvPr/>
        </p:nvCxnSpPr>
        <p:spPr>
          <a:xfrm>
            <a:off x="7323002" y="3010376"/>
            <a:ext cx="0" cy="2626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9719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4448</TotalTime>
  <Words>1140</Words>
  <Application>Microsoft Office PowerPoint</Application>
  <PresentationFormat>Apresentação na tela (4:3)</PresentationFormat>
  <Paragraphs>142</Paragraphs>
  <Slides>25</Slides>
  <Notes>0</Notes>
  <HiddenSlides>1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5" baseType="lpstr">
      <vt:lpstr>Arial Unicode MS</vt:lpstr>
      <vt:lpstr>Arial</vt:lpstr>
      <vt:lpstr>Calibri</vt:lpstr>
      <vt:lpstr>OpenSymbol</vt:lpstr>
      <vt:lpstr>Tahoma</vt:lpstr>
      <vt:lpstr>Times New Roman</vt:lpstr>
      <vt:lpstr>TimesNewRomanPS-BoldMT</vt:lpstr>
      <vt:lpstr>TimesNewRomanPSMT</vt:lpstr>
      <vt:lpstr>Verdana</vt:lpstr>
      <vt:lpstr>Tema do Office</vt:lpstr>
      <vt:lpstr>Validação experimental de uma abordagem para gerenciamento de variabilidades em linhas de produto de software baseadas em UML</vt:lpstr>
      <vt:lpstr>Agenda</vt:lpstr>
      <vt:lpstr>Linha de Produto de Software</vt:lpstr>
      <vt:lpstr>Linha de Produto de Software</vt:lpstr>
      <vt:lpstr>Linha de Produto de Software</vt:lpstr>
      <vt:lpstr>Linha de Produto de Software</vt:lpstr>
      <vt:lpstr>Linha de Produto de Software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Apresentação do PowerPoint</vt:lpstr>
      <vt:lpstr>Abordagem Y</vt:lpstr>
      <vt:lpstr>Abordagem Y</vt:lpstr>
      <vt:lpstr>Abordagem Y</vt:lpstr>
      <vt:lpstr>Abordagem Y</vt:lpstr>
      <vt:lpstr>Abordagem Y</vt:lpstr>
      <vt:lpstr>Apresentação do PowerPoint</vt:lpstr>
      <vt:lpstr>Abordagem Y</vt:lpstr>
      <vt:lpstr>Abordagem Y</vt:lpstr>
      <vt:lpstr>    Perguntas?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Anderson</dc:creator>
  <cp:lastModifiedBy>Anderson</cp:lastModifiedBy>
  <cp:revision>117</cp:revision>
  <cp:lastPrinted>2012-09-27T02:47:05Z</cp:lastPrinted>
  <dcterms:created xsi:type="dcterms:W3CDTF">2012-09-23T18:25:05Z</dcterms:created>
  <dcterms:modified xsi:type="dcterms:W3CDTF">2013-10-25T18:53:42Z</dcterms:modified>
</cp:coreProperties>
</file>