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0" r:id="rId5"/>
    <p:sldId id="324" r:id="rId6"/>
    <p:sldId id="312" r:id="rId7"/>
    <p:sldId id="348" r:id="rId8"/>
    <p:sldId id="277" r:id="rId9"/>
    <p:sldId id="310" r:id="rId10"/>
    <p:sldId id="315" r:id="rId11"/>
    <p:sldId id="314" r:id="rId12"/>
    <p:sldId id="316" r:id="rId13"/>
    <p:sldId id="317" r:id="rId14"/>
    <p:sldId id="311" r:id="rId15"/>
    <p:sldId id="346" r:id="rId16"/>
    <p:sldId id="347" r:id="rId17"/>
    <p:sldId id="313" r:id="rId18"/>
    <p:sldId id="345" r:id="rId19"/>
    <p:sldId id="328" r:id="rId20"/>
    <p:sldId id="321" r:id="rId21"/>
    <p:sldId id="352" r:id="rId22"/>
    <p:sldId id="298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1787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57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04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63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7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556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25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1040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6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76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817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FBA7B-4DBB-4905-80FA-DD1AA2A09EE3}" type="datetimeFigureOut">
              <a:rPr lang="pt-BR" smtClean="0"/>
              <a:t>25/10/2013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EE78D-CE07-45EA-8EBE-153E44A9341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137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2400" i="1" dirty="0"/>
              <a:t>Validação experimental de uma abordagem para gerenciamento de variabilidades em linhas de produto de software baseadas em UML</a:t>
            </a:r>
            <a:endParaRPr lang="pt-BR" sz="2400" b="1" i="1" cap="al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293096"/>
            <a:ext cx="8460432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3568" y="4337517"/>
            <a:ext cx="6400800" cy="859431"/>
          </a:xfrm>
        </p:spPr>
        <p:txBody>
          <a:bodyPr anchor="ctr">
            <a:normAutofit/>
          </a:bodyPr>
          <a:lstStyle/>
          <a:p>
            <a:pPr algn="l"/>
            <a:endParaRPr lang="pt-BR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54252"/>
            <a:ext cx="571500" cy="614172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915816" y="476672"/>
            <a:ext cx="344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Universidade Estadual de Maringá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536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01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30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107297" y="5758697"/>
            <a:ext cx="2905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inclusivas (e) – as duas devem ser selecionadas.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1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H="1" flipV="1">
            <a:off x="2366267" y="2356044"/>
            <a:ext cx="1269629" cy="107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 flipH="1">
            <a:off x="1263945" y="3429000"/>
            <a:ext cx="2371951" cy="1440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5796136" y="4228477"/>
            <a:ext cx="2333652" cy="424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5796136" y="4653136"/>
            <a:ext cx="152686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309846" y="1462941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29" name="Retângulo de cantos arredondados 28"/>
          <p:cNvSpPr/>
          <p:nvPr/>
        </p:nvSpPr>
        <p:spPr>
          <a:xfrm>
            <a:off x="309846" y="1772817"/>
            <a:ext cx="3038018" cy="2601072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Retângulo de cantos arredondados 29"/>
          <p:cNvSpPr/>
          <p:nvPr/>
        </p:nvSpPr>
        <p:spPr>
          <a:xfrm>
            <a:off x="5652120" y="3427486"/>
            <a:ext cx="3196148" cy="3241873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6014315" y="3003054"/>
            <a:ext cx="260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Restrições entre variantes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95405" y="4445579"/>
            <a:ext cx="2905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Mutualmente exclusivas (alternativa - XOR)  – apenas uma delas deve ser selecionada.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5864462" y="1487203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Opcionais  – podem ser selecionadas ou não.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864462" y="2133534"/>
            <a:ext cx="290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Ou – uma ou mais podem ser selecionadas.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44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4774380"/>
            <a:ext cx="2067804" cy="2072929"/>
          </a:xfrm>
          <a:prstGeom prst="rect">
            <a:avLst/>
          </a:prstGeom>
        </p:spPr>
      </p:pic>
      <p:sp>
        <p:nvSpPr>
          <p:cNvPr id="27" name="Hexágono 26"/>
          <p:cNvSpPr/>
          <p:nvPr/>
        </p:nvSpPr>
        <p:spPr>
          <a:xfrm>
            <a:off x="615608" y="5120233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Hexágono 27"/>
          <p:cNvSpPr/>
          <p:nvPr/>
        </p:nvSpPr>
        <p:spPr>
          <a:xfrm>
            <a:off x="1909069" y="5810844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83" y="2021523"/>
            <a:ext cx="2067804" cy="2072929"/>
          </a:xfrm>
          <a:prstGeom prst="rect">
            <a:avLst/>
          </a:prstGeom>
        </p:spPr>
      </p:pic>
      <p:sp>
        <p:nvSpPr>
          <p:cNvPr id="31" name="Hexágono 30"/>
          <p:cNvSpPr/>
          <p:nvPr/>
        </p:nvSpPr>
        <p:spPr>
          <a:xfrm>
            <a:off x="1883478" y="3057987"/>
            <a:ext cx="790409" cy="681386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Hexágono 31"/>
          <p:cNvSpPr/>
          <p:nvPr/>
        </p:nvSpPr>
        <p:spPr>
          <a:xfrm>
            <a:off x="618221" y="2370442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355" y="2021522"/>
            <a:ext cx="2067804" cy="2072929"/>
          </a:xfrm>
          <a:prstGeom prst="rect">
            <a:avLst/>
          </a:prstGeom>
        </p:spPr>
      </p:pic>
      <p:sp>
        <p:nvSpPr>
          <p:cNvPr id="33" name="Hexágono 32"/>
          <p:cNvSpPr/>
          <p:nvPr/>
        </p:nvSpPr>
        <p:spPr>
          <a:xfrm>
            <a:off x="6399355" y="2371592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Hexágono 33"/>
          <p:cNvSpPr/>
          <p:nvPr/>
        </p:nvSpPr>
        <p:spPr>
          <a:xfrm>
            <a:off x="7702341" y="3057986"/>
            <a:ext cx="764818" cy="659326"/>
          </a:xfrm>
          <a:prstGeom prst="hexagon">
            <a:avLst/>
          </a:prstGeom>
          <a:pattFill prst="shingle">
            <a:fgClr>
              <a:schemeClr val="accent6"/>
            </a:fgClr>
            <a:bgClr>
              <a:schemeClr val="accent5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3" y="3369732"/>
            <a:ext cx="2067804" cy="2072929"/>
          </a:xfrm>
          <a:prstGeom prst="rect">
            <a:avLst/>
          </a:prstGeom>
        </p:spPr>
      </p:pic>
      <p:sp>
        <p:nvSpPr>
          <p:cNvPr id="26" name="Hexágono 25"/>
          <p:cNvSpPr/>
          <p:nvPr/>
        </p:nvSpPr>
        <p:spPr>
          <a:xfrm>
            <a:off x="3635893" y="3712064"/>
            <a:ext cx="763070" cy="657819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Hexágono 36"/>
          <p:cNvSpPr/>
          <p:nvPr/>
        </p:nvSpPr>
        <p:spPr>
          <a:xfrm>
            <a:off x="4929354" y="4415721"/>
            <a:ext cx="764818" cy="659326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299" y="4736078"/>
            <a:ext cx="2106012" cy="2111231"/>
          </a:xfrm>
          <a:prstGeom prst="rect">
            <a:avLst/>
          </a:prstGeom>
        </p:spPr>
      </p:pic>
      <p:sp>
        <p:nvSpPr>
          <p:cNvPr id="35" name="Hexágono 34"/>
          <p:cNvSpPr/>
          <p:nvPr/>
        </p:nvSpPr>
        <p:spPr>
          <a:xfrm>
            <a:off x="6434441" y="5111054"/>
            <a:ext cx="748032" cy="644856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3349404" y="2508204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Possíveis produtos da LP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942805" y="1513691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Ou – uma ou mais podem ser selecionadas.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131840" y="5763089"/>
            <a:ext cx="2905676" cy="646331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Opcionais  – podem ser selecionadas ou não.</a:t>
            </a:r>
            <a:endParaRPr lang="pt-BR" dirty="0"/>
          </a:p>
        </p:txBody>
      </p:sp>
      <p:cxnSp>
        <p:nvCxnSpPr>
          <p:cNvPr id="22" name="Conector de seta reta 21"/>
          <p:cNvCxnSpPr>
            <a:stCxn id="20" idx="2"/>
          </p:cNvCxnSpPr>
          <p:nvPr/>
        </p:nvCxnSpPr>
        <p:spPr>
          <a:xfrm>
            <a:off x="7395643" y="2160022"/>
            <a:ext cx="689107" cy="1209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20" idx="2"/>
          </p:cNvCxnSpPr>
          <p:nvPr/>
        </p:nvCxnSpPr>
        <p:spPr>
          <a:xfrm flipH="1">
            <a:off x="5436096" y="2160022"/>
            <a:ext cx="1959547" cy="2576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21" idx="3"/>
          </p:cNvCxnSpPr>
          <p:nvPr/>
        </p:nvCxnSpPr>
        <p:spPr>
          <a:xfrm flipV="1">
            <a:off x="6037516" y="6086254"/>
            <a:ext cx="204723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231150" y="3908218"/>
            <a:ext cx="2905676" cy="923330"/>
          </a:xfrm>
          <a:prstGeom prst="rect">
            <a:avLst/>
          </a:prstGeom>
          <a:solidFill>
            <a:schemeClr val="bg1">
              <a:alpha val="54902"/>
            </a:schemeClr>
          </a:solidFill>
          <a:ln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pt-BR" dirty="0" smtClean="0"/>
              <a:t>(alternativa - XOR)  – apenas uma delas deve ser selecionada.</a:t>
            </a:r>
            <a:endParaRPr lang="pt-BR" dirty="0"/>
          </a:p>
        </p:txBody>
      </p:sp>
      <p:cxnSp>
        <p:nvCxnSpPr>
          <p:cNvPr id="38" name="Conector de seta reta 37"/>
          <p:cNvCxnSpPr>
            <a:stCxn id="36" idx="0"/>
          </p:cNvCxnSpPr>
          <p:nvPr/>
        </p:nvCxnSpPr>
        <p:spPr>
          <a:xfrm flipH="1" flipV="1">
            <a:off x="992237" y="2692870"/>
            <a:ext cx="691751" cy="1215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de seta reta 38"/>
          <p:cNvCxnSpPr>
            <a:stCxn id="36" idx="3"/>
          </p:cNvCxnSpPr>
          <p:nvPr/>
        </p:nvCxnSpPr>
        <p:spPr>
          <a:xfrm flipV="1">
            <a:off x="3136826" y="4040973"/>
            <a:ext cx="880602" cy="328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de seta reta 39"/>
          <p:cNvCxnSpPr>
            <a:stCxn id="36" idx="2"/>
          </p:cNvCxnSpPr>
          <p:nvPr/>
        </p:nvCxnSpPr>
        <p:spPr>
          <a:xfrm flipH="1">
            <a:off x="992237" y="4831548"/>
            <a:ext cx="691751" cy="601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9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60" y="548680"/>
            <a:ext cx="3600401" cy="257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5" y="442724"/>
            <a:ext cx="4825476" cy="285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1" y="3572664"/>
            <a:ext cx="456908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19567"/>
            <a:ext cx="4343325" cy="264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135384" y="177423"/>
            <a:ext cx="107593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(a) Variabilidade</a:t>
            </a:r>
            <a:endParaRPr lang="pt-BR" sz="105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73610" y="177423"/>
            <a:ext cx="20633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(b) Pontos de Variação e Variantes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205022" y="3051106"/>
            <a:ext cx="1834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(c) Variantes e suas Restrições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4299556" y="3051106"/>
            <a:ext cx="16995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050" dirty="0" smtClean="0"/>
              <a:t>(d) Possíveis Produtos da LP</a:t>
            </a:r>
          </a:p>
        </p:txBody>
      </p:sp>
    </p:spTree>
    <p:extLst>
      <p:ext uri="{BB962C8B-B14F-4D97-AF65-F5344CB8AC3E}">
        <p14:creationId xmlns:p14="http://schemas.microsoft.com/office/powerpoint/2010/main" val="41374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890066"/>
              </p:ext>
            </p:extLst>
          </p:nvPr>
        </p:nvGraphicFramePr>
        <p:xfrm>
          <a:off x="467545" y="2276872"/>
          <a:ext cx="8208911" cy="3566160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2712566"/>
                <a:gridCol w="903124"/>
                <a:gridCol w="776798"/>
                <a:gridCol w="3816423"/>
              </a:tblGrid>
              <a:tr h="20734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effectLst/>
                        </a:rPr>
                        <a:t>Abordagem</a:t>
                      </a:r>
                      <a:r>
                        <a:rPr lang="en-CA" sz="1800" b="1" kern="150" dirty="0">
                          <a:effectLst/>
                        </a:rPr>
                        <a:t> X</a:t>
                      </a:r>
                      <a:endParaRPr lang="pt-BR" sz="28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07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>
                          <a:solidFill>
                            <a:schemeClr val="bg1"/>
                          </a:solidFill>
                          <a:effectLst/>
                        </a:rPr>
                        <a:t>Item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Sim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Não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b="1" kern="150" dirty="0" err="1">
                          <a:solidFill>
                            <a:schemeClr val="bg1"/>
                          </a:solidFill>
                          <a:effectLst/>
                        </a:rPr>
                        <a:t>Observação</a:t>
                      </a:r>
                      <a:endParaRPr lang="pt-BR" sz="28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7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Baseada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CA" sz="1800" kern="150" dirty="0" err="1">
                          <a:solidFill>
                            <a:schemeClr val="tx1"/>
                          </a:solidFill>
                          <a:effectLst/>
                        </a:rPr>
                        <a:t>em</a:t>
                      </a: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 UML?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Possui um Perfil UML definido?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CA" sz="1800" kern="15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CA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Possui um Processo definido?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7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Utiliza Estereótipos?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Estereótipos específicos, possuindo variações entre modelos.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Possui Diretrizes?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Especificação de uso da abordagem por meio representação textual.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46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Permite representação formal de variabilidade?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kern="15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pt-BR" sz="28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pt-BR" sz="28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2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327880"/>
              </p:ext>
            </p:extLst>
          </p:nvPr>
        </p:nvGraphicFramePr>
        <p:xfrm>
          <a:off x="587504" y="2708920"/>
          <a:ext cx="7968992" cy="274659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757345"/>
                <a:gridCol w="5172392"/>
                <a:gridCol w="1039255"/>
              </a:tblGrid>
              <a:tr h="311356">
                <a:tc gridSpan="3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2000" kern="0" dirty="0">
                          <a:effectLst/>
                        </a:rPr>
                        <a:t>Estereótipos Abordagem X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21385">
                <a:tc gridSpan="3"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effectLst/>
                        </a:rPr>
                        <a:t>Para Classes</a:t>
                      </a:r>
                      <a:endParaRPr lang="pt-BR" sz="20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21385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chemeClr val="bg1"/>
                          </a:solidFill>
                          <a:effectLst/>
                        </a:rPr>
                        <a:t>Estereótipo</a:t>
                      </a:r>
                      <a:endParaRPr lang="pt-BR" sz="20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chemeClr val="bg1"/>
                          </a:solidFill>
                          <a:effectLst/>
                        </a:rPr>
                        <a:t>Utilização</a:t>
                      </a:r>
                      <a:endParaRPr lang="pt-BR" sz="20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b="1" kern="0" dirty="0">
                          <a:solidFill>
                            <a:schemeClr val="bg1"/>
                          </a:solidFill>
                          <a:effectLst/>
                        </a:rPr>
                        <a:t>Exemplos</a:t>
                      </a:r>
                      <a:endParaRPr lang="pt-BR" sz="2000" b="1" kern="15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64156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kernel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Usado para representar as classes obrigatórias, ou seja, as que estão presentes nos produtos de uma LP. 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>
                          <a:solidFill>
                            <a:schemeClr val="tx1"/>
                          </a:solidFill>
                          <a:effectLst/>
                        </a:rPr>
                        <a:t>Figura 1</a:t>
                      </a:r>
                      <a:endParaRPr lang="pt-BR" sz="2000" kern="15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28312"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&lt;&lt;</a:t>
                      </a:r>
                      <a:r>
                        <a:rPr lang="pt-BR" sz="1400" kern="0" dirty="0" err="1">
                          <a:solidFill>
                            <a:schemeClr val="tx1"/>
                          </a:solidFill>
                          <a:effectLst/>
                        </a:rPr>
                        <a:t>optional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&gt;&gt;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Usados para representar </a:t>
                      </a:r>
                      <a:r>
                        <a:rPr lang="pt-BR" sz="1400" kern="0" dirty="0" smtClean="0">
                          <a:solidFill>
                            <a:schemeClr val="tx1"/>
                          </a:solidFill>
                          <a:effectLst/>
                        </a:rPr>
                        <a:t>as classes que 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podem ou não estarem presentes em um produto. Podem identificar tanto a variabilidade, quanto variante e o ponto de variação. 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Em classes, este estereótipo é aplicado </a:t>
                      </a:r>
                      <a:r>
                        <a:rPr lang="pt-BR" sz="1400" kern="0" dirty="0" smtClean="0">
                          <a:solidFill>
                            <a:schemeClr val="tx1"/>
                          </a:solidFill>
                          <a:effectLst/>
                        </a:rPr>
                        <a:t>também, </a:t>
                      </a: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como forma de distinguir as classes mutualmente exclusivas, ou seja, as que não podem coexistir na criação de um produto.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pt-BR" sz="1400" kern="0" dirty="0">
                          <a:solidFill>
                            <a:schemeClr val="tx1"/>
                          </a:solidFill>
                          <a:effectLst/>
                        </a:rPr>
                        <a:t>Figura 1</a:t>
                      </a:r>
                      <a:endParaRPr lang="pt-BR" sz="2000" kern="1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6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1401" y="2552972"/>
            <a:ext cx="8229600" cy="4272980"/>
          </a:xfrm>
        </p:spPr>
        <p:txBody>
          <a:bodyPr anchor="b">
            <a:normAutofit fontScale="77500" lnSpcReduction="20000"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r>
              <a:rPr lang="pt-BR" sz="1300" dirty="0" smtClean="0"/>
              <a:t>Figura 1 - Exemplo </a:t>
            </a:r>
            <a:r>
              <a:rPr lang="pt-BR" sz="1300" dirty="0"/>
              <a:t>de Diagrama de </a:t>
            </a:r>
            <a:r>
              <a:rPr lang="pt-BR" sz="1300" dirty="0" smtClean="0"/>
              <a:t>Classes com </a:t>
            </a:r>
            <a:r>
              <a:rPr lang="pt-BR" sz="1300" dirty="0"/>
              <a:t>Representação de </a:t>
            </a:r>
            <a:r>
              <a:rPr lang="pt-BR" sz="1300" dirty="0" smtClean="0"/>
              <a:t>Variabilidades</a:t>
            </a:r>
            <a:endParaRPr lang="pt-BR" sz="1300" dirty="0"/>
          </a:p>
        </p:txBody>
      </p:sp>
      <p:pic>
        <p:nvPicPr>
          <p:cNvPr id="2050" name="Picture 2" descr="C:\Users\Anderson\Desktop\Mestrado UEM\3o Semestre\Dissertação\Experimento Classes\Instrumentação\Diagramas\Modelo de Classes da Característica _Ordenação de Elementos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99" y="116632"/>
            <a:ext cx="7746003" cy="6520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-828600" y="3167390"/>
            <a:ext cx="2199448" cy="52322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pt-BR" sz="2800" b="1" smtClean="0"/>
              <a:t>Abordagem </a:t>
            </a:r>
            <a:r>
              <a:rPr lang="pt-BR" sz="2800" b="1" smtClean="0"/>
              <a:t>X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9380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pt-BR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 smtClean="0"/>
              <a:t>Linha de Produto de Software</a:t>
            </a:r>
          </a:p>
          <a:p>
            <a:r>
              <a:rPr lang="pt-BR" dirty="0" smtClean="0"/>
              <a:t>Abordagem X</a:t>
            </a:r>
          </a:p>
        </p:txBody>
      </p:sp>
    </p:spTree>
    <p:extLst>
      <p:ext uri="{BB962C8B-B14F-4D97-AF65-F5344CB8AC3E}">
        <p14:creationId xmlns:p14="http://schemas.microsoft.com/office/powerpoint/2010/main" val="2383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Abordagem X</a:t>
            </a:r>
          </a:p>
        </p:txBody>
      </p:sp>
      <p:pic>
        <p:nvPicPr>
          <p:cNvPr id="3074" name="Picture 2" descr="C:\Users\Anderson\Desktop\Mestrado UEM\3o Semestre\Dissertação\Experimento Classes\Instrumentação\Diagramas\Ordenação de Element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5256584" cy="515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2585020"/>
            <a:ext cx="8229600" cy="4272980"/>
          </a:xfrm>
        </p:spPr>
        <p:txBody>
          <a:bodyPr anchor="b">
            <a:normAutofit fontScale="77500" lnSpcReduction="20000"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r>
              <a:rPr lang="pt-BR" sz="1300" dirty="0" smtClean="0"/>
              <a:t>Figura 2 - Exemplo </a:t>
            </a:r>
            <a:r>
              <a:rPr lang="pt-BR" sz="1300" dirty="0"/>
              <a:t>de Diagrama de </a:t>
            </a:r>
            <a:r>
              <a:rPr lang="pt-BR" sz="1300" dirty="0" smtClean="0"/>
              <a:t>Caso de Uso com </a:t>
            </a:r>
            <a:r>
              <a:rPr lang="pt-BR" sz="1300" dirty="0"/>
              <a:t>Representação de </a:t>
            </a:r>
            <a:r>
              <a:rPr lang="pt-BR" sz="1300" dirty="0" smtClean="0"/>
              <a:t>Variabilidades</a:t>
            </a:r>
            <a:endParaRPr lang="pt-BR" sz="1300" dirty="0"/>
          </a:p>
        </p:txBody>
      </p:sp>
    </p:spTree>
    <p:extLst>
      <p:ext uri="{BB962C8B-B14F-4D97-AF65-F5344CB8AC3E}">
        <p14:creationId xmlns:p14="http://schemas.microsoft.com/office/powerpoint/2010/main" val="21657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derson\Desktop\Mestrado UEM\3o Semestre\Dissertação\Experimento Classes\Instrumentação\Diagramas\Ordenação de Element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6" y="0"/>
            <a:ext cx="5256584" cy="5154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2585020"/>
            <a:ext cx="8229600" cy="4272980"/>
          </a:xfrm>
        </p:spPr>
        <p:txBody>
          <a:bodyPr anchor="b">
            <a:normAutofit fontScale="77500" lnSpcReduction="20000"/>
          </a:bodyPr>
          <a:lstStyle/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endParaRPr lang="pt-BR" sz="2400" dirty="0" smtClean="0"/>
          </a:p>
          <a:p>
            <a:endParaRPr lang="pt-BR" sz="24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endParaRPr lang="pt-BR" sz="900" dirty="0" smtClean="0"/>
          </a:p>
          <a:p>
            <a:pPr marL="0" indent="0" algn="ctr">
              <a:buNone/>
            </a:pPr>
            <a:r>
              <a:rPr lang="pt-BR" sz="1300" dirty="0" smtClean="0"/>
              <a:t>Exemplo </a:t>
            </a:r>
            <a:r>
              <a:rPr lang="pt-BR" sz="1300" dirty="0"/>
              <a:t>de Diagrama de </a:t>
            </a:r>
            <a:r>
              <a:rPr lang="pt-BR" sz="1300" dirty="0" smtClean="0"/>
              <a:t>Caso de Uso e Classes com </a:t>
            </a:r>
            <a:r>
              <a:rPr lang="pt-BR" sz="1300" dirty="0"/>
              <a:t>Representação de </a:t>
            </a:r>
            <a:r>
              <a:rPr lang="pt-BR" sz="1300" dirty="0" smtClean="0"/>
              <a:t>Variabilidades</a:t>
            </a:r>
            <a:endParaRPr lang="pt-BR" sz="1300" dirty="0"/>
          </a:p>
        </p:txBody>
      </p:sp>
      <p:pic>
        <p:nvPicPr>
          <p:cNvPr id="4098" name="Picture 2" descr="C:\Users\Anderson\Desktop\Mestrado UEM\3o Semestre\Dissertação\Experimento Classes\Instrumentação\Diagramas\Modelo de Classes da Característica _Ordenação de Elementos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79463"/>
            <a:ext cx="6470737" cy="5446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620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-6657" y="4437112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44288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    Perguntas?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591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sz="2800" dirty="0" smtClean="0"/>
              <a:t>Abordagem que objetiva promover a geração de produtos específicos com base na reutilização de uma infraestrutura central - núcleo de artefatos - formada por uma arquitetura de software e seus componentes.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91266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pt-BR" dirty="0"/>
              <a:t>O gerenciamento de variabilidades é uma das atividades mais importantes no gerenciamento de uma </a:t>
            </a:r>
            <a:r>
              <a:rPr lang="pt-BR" dirty="0" smtClean="0"/>
              <a:t>LP.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7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CA" b="1" dirty="0" err="1"/>
              <a:t>Variabilidade</a:t>
            </a:r>
            <a:r>
              <a:rPr lang="en-CA" b="1" dirty="0"/>
              <a:t> é a forma </a:t>
            </a:r>
            <a:r>
              <a:rPr lang="en-CA" b="1" dirty="0" err="1"/>
              <a:t>como</a:t>
            </a:r>
            <a:r>
              <a:rPr lang="en-CA" b="1" dirty="0"/>
              <a:t> </a:t>
            </a:r>
            <a:r>
              <a:rPr lang="en-CA" b="1" dirty="0" err="1"/>
              <a:t>os</a:t>
            </a:r>
            <a:r>
              <a:rPr lang="en-CA" b="1" dirty="0"/>
              <a:t> </a:t>
            </a:r>
            <a:r>
              <a:rPr lang="en-CA" b="1" dirty="0" err="1"/>
              <a:t>membros</a:t>
            </a:r>
            <a:r>
              <a:rPr lang="en-CA" b="1" dirty="0"/>
              <a:t> de </a:t>
            </a:r>
            <a:r>
              <a:rPr lang="en-CA" b="1" dirty="0" err="1"/>
              <a:t>uma</a:t>
            </a:r>
            <a:r>
              <a:rPr lang="en-CA" b="1" dirty="0"/>
              <a:t> </a:t>
            </a:r>
            <a:r>
              <a:rPr lang="en-CA" b="1" dirty="0" err="1"/>
              <a:t>família</a:t>
            </a:r>
            <a:r>
              <a:rPr lang="en-CA" b="1" dirty="0"/>
              <a:t> de </a:t>
            </a:r>
            <a:r>
              <a:rPr lang="en-CA" b="1" dirty="0" err="1"/>
              <a:t>produtos</a:t>
            </a:r>
            <a:r>
              <a:rPr lang="en-CA" b="1" dirty="0"/>
              <a:t> </a:t>
            </a:r>
            <a:r>
              <a:rPr lang="en-CA" b="1" dirty="0" err="1"/>
              <a:t>podem</a:t>
            </a:r>
            <a:r>
              <a:rPr lang="en-CA" b="1" dirty="0"/>
              <a:t> se </a:t>
            </a:r>
            <a:r>
              <a:rPr lang="en-CA" b="1" dirty="0" err="1"/>
              <a:t>diferenciar</a:t>
            </a:r>
            <a:r>
              <a:rPr lang="en-CA" b="1" dirty="0"/>
              <a:t> entre </a:t>
            </a:r>
            <a:r>
              <a:rPr lang="en-CA" b="1" dirty="0" err="1" smtClean="0"/>
              <a:t>si</a:t>
            </a:r>
            <a:r>
              <a:rPr lang="en-CA" b="1" dirty="0" smtClean="0"/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3497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pt-BR" sz="2800" b="1" dirty="0"/>
              <a:t>A variabilidade é descrita por pontos de variação e </a:t>
            </a:r>
            <a:r>
              <a:rPr lang="pt-BR" sz="2800" b="1" dirty="0" smtClean="0"/>
              <a:t>variantes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0384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Linha de Produto de Software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lvl="0"/>
            <a:r>
              <a:rPr lang="pt-BR" sz="2800" b="1" dirty="0"/>
              <a:t>Ponto de variação: </a:t>
            </a:r>
            <a:r>
              <a:rPr lang="pt-BR" sz="2800" dirty="0"/>
              <a:t>Um </a:t>
            </a:r>
            <a:r>
              <a:rPr lang="pt-BR" sz="2800" b="1" dirty="0"/>
              <a:t>local específico</a:t>
            </a:r>
            <a:r>
              <a:rPr lang="pt-BR" sz="2800" dirty="0"/>
              <a:t> de um artefato em que uma decisão de projeto ainda não foi </a:t>
            </a:r>
            <a:r>
              <a:rPr lang="pt-BR" sz="2800" dirty="0" smtClean="0"/>
              <a:t>tomada;</a:t>
            </a:r>
            <a:endParaRPr lang="pt-BR" sz="2800" dirty="0"/>
          </a:p>
          <a:p>
            <a:pPr lvl="0"/>
            <a:r>
              <a:rPr lang="pt-BR" sz="2800" b="1" dirty="0"/>
              <a:t>Variante:</a:t>
            </a:r>
            <a:r>
              <a:rPr lang="pt-BR" sz="2800" dirty="0"/>
              <a:t> Corresponde a </a:t>
            </a:r>
            <a:r>
              <a:rPr lang="pt-BR" sz="2800" b="1" dirty="0"/>
              <a:t>uma alternativa</a:t>
            </a:r>
            <a:r>
              <a:rPr lang="pt-BR" sz="2800" dirty="0"/>
              <a:t> de projeto para resolver uma determinada variabilidade. </a:t>
            </a:r>
          </a:p>
          <a:p>
            <a:pPr lvl="0"/>
            <a:r>
              <a:rPr lang="pt-BR" sz="2800" b="1" dirty="0"/>
              <a:t>Restrições entre variantes: </a:t>
            </a:r>
            <a:r>
              <a:rPr lang="pt-BR" sz="2800" dirty="0"/>
              <a:t>define os relacionamentos entre duas ou mais variantes para que seja possível resolver um ponto de variação ou uma variabilidade.</a:t>
            </a:r>
          </a:p>
        </p:txBody>
      </p:sp>
    </p:spTree>
    <p:extLst>
      <p:ext uri="{BB962C8B-B14F-4D97-AF65-F5344CB8AC3E}">
        <p14:creationId xmlns:p14="http://schemas.microsoft.com/office/powerpoint/2010/main" val="2253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187624" y="2208476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Similaridades</a:t>
            </a:r>
            <a:endParaRPr lang="pt-BR" dirty="0"/>
          </a:p>
        </p:txBody>
      </p:sp>
      <p:cxnSp>
        <p:nvCxnSpPr>
          <p:cNvPr id="9" name="Conector de seta reta 8"/>
          <p:cNvCxnSpPr>
            <a:stCxn id="7" idx="3"/>
          </p:cNvCxnSpPr>
          <p:nvPr/>
        </p:nvCxnSpPr>
        <p:spPr>
          <a:xfrm>
            <a:off x="2624236" y="2393142"/>
            <a:ext cx="1786000" cy="4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7" idx="3"/>
          </p:cNvCxnSpPr>
          <p:nvPr/>
        </p:nvCxnSpPr>
        <p:spPr>
          <a:xfrm>
            <a:off x="2624236" y="2393142"/>
            <a:ext cx="1786000" cy="1467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upo 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6" name="CaixaDeTexto 5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11968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260648"/>
            <a:ext cx="8820472" cy="11521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3600" b="1" dirty="0" smtClean="0">
                <a:solidFill>
                  <a:schemeClr val="bg1"/>
                </a:solidFill>
              </a:rPr>
              <a:t>Gerenciamento de Variabilidade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348880"/>
            <a:ext cx="3536982" cy="354574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395536" y="4990093"/>
            <a:ext cx="19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Pontos de Variação</a:t>
            </a:r>
            <a:endParaRPr lang="pt-BR" dirty="0"/>
          </a:p>
        </p:txBody>
      </p:sp>
      <p:cxnSp>
        <p:nvCxnSpPr>
          <p:cNvPr id="14" name="Conector de seta reta 13"/>
          <p:cNvCxnSpPr>
            <a:stCxn id="12" idx="3"/>
          </p:cNvCxnSpPr>
          <p:nvPr/>
        </p:nvCxnSpPr>
        <p:spPr>
          <a:xfrm flipV="1">
            <a:off x="2366267" y="3573017"/>
            <a:ext cx="1150969" cy="1601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>
            <a:stCxn id="12" idx="3"/>
          </p:cNvCxnSpPr>
          <p:nvPr/>
        </p:nvCxnSpPr>
        <p:spPr>
          <a:xfrm flipV="1">
            <a:off x="2366267" y="4797153"/>
            <a:ext cx="3212900" cy="377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Hexágono 12"/>
          <p:cNvSpPr/>
          <p:nvPr/>
        </p:nvSpPr>
        <p:spPr>
          <a:xfrm>
            <a:off x="1708203" y="1832273"/>
            <a:ext cx="1304770" cy="1124802"/>
          </a:xfrm>
          <a:prstGeom prst="hexagon">
            <a:avLst/>
          </a:prstGeom>
          <a:pattFill prst="zigZag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/>
          <p:cNvSpPr/>
          <p:nvPr/>
        </p:nvSpPr>
        <p:spPr>
          <a:xfrm>
            <a:off x="611560" y="2996952"/>
            <a:ext cx="1304770" cy="1124802"/>
          </a:xfrm>
          <a:prstGeom prst="hexagon">
            <a:avLst/>
          </a:prstGeom>
          <a:pattFill prst="pct5">
            <a:fgClr>
              <a:schemeClr val="accent3"/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/>
          <p:cNvSpPr/>
          <p:nvPr/>
        </p:nvSpPr>
        <p:spPr>
          <a:xfrm>
            <a:off x="7467018" y="3657123"/>
            <a:ext cx="1325541" cy="1142708"/>
          </a:xfrm>
          <a:prstGeom prst="hexagon">
            <a:avLst/>
          </a:prstGeom>
          <a:pattFill prst="diagBrick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/>
          <p:cNvSpPr/>
          <p:nvPr/>
        </p:nvSpPr>
        <p:spPr>
          <a:xfrm>
            <a:off x="6660232" y="5292861"/>
            <a:ext cx="1325541" cy="1142708"/>
          </a:xfrm>
          <a:prstGeom prst="hexagon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6794556" y="2641044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Variantes</a:t>
            </a:r>
            <a:endParaRPr lang="pt-BR" dirty="0"/>
          </a:p>
        </p:txBody>
      </p:sp>
      <p:cxnSp>
        <p:nvCxnSpPr>
          <p:cNvPr id="10" name="Conector de seta reta 9"/>
          <p:cNvCxnSpPr>
            <a:stCxn id="5" idx="1"/>
          </p:cNvCxnSpPr>
          <p:nvPr/>
        </p:nvCxnSpPr>
        <p:spPr>
          <a:xfrm flipH="1" flipV="1">
            <a:off x="2555776" y="2394674"/>
            <a:ext cx="4238780" cy="431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>
            <a:stCxn id="5" idx="1"/>
          </p:cNvCxnSpPr>
          <p:nvPr/>
        </p:nvCxnSpPr>
        <p:spPr>
          <a:xfrm flipH="1">
            <a:off x="1380902" y="2825710"/>
            <a:ext cx="5413654" cy="733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>
            <a:stCxn id="5" idx="2"/>
          </p:cNvCxnSpPr>
          <p:nvPr/>
        </p:nvCxnSpPr>
        <p:spPr>
          <a:xfrm>
            <a:off x="7323002" y="3010376"/>
            <a:ext cx="705382" cy="12181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>
            <a:stCxn id="5" idx="2"/>
          </p:cNvCxnSpPr>
          <p:nvPr/>
        </p:nvCxnSpPr>
        <p:spPr>
          <a:xfrm>
            <a:off x="7323002" y="3010376"/>
            <a:ext cx="0" cy="2626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upo 17"/>
          <p:cNvGrpSpPr/>
          <p:nvPr/>
        </p:nvGrpSpPr>
        <p:grpSpPr>
          <a:xfrm>
            <a:off x="3135934" y="1647607"/>
            <a:ext cx="3374514" cy="708437"/>
            <a:chOff x="3135934" y="1647607"/>
            <a:chExt cx="3374514" cy="708437"/>
          </a:xfrm>
        </p:grpSpPr>
        <p:sp>
          <p:nvSpPr>
            <p:cNvPr id="20" name="CaixaDeTexto 19"/>
            <p:cNvSpPr txBox="1"/>
            <p:nvPr/>
          </p:nvSpPr>
          <p:spPr>
            <a:xfrm>
              <a:off x="3135934" y="1647607"/>
              <a:ext cx="3374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Artefato de uma Linha de Produto</a:t>
              </a:r>
              <a:endParaRPr lang="pt-BR" dirty="0"/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3957065" y="1986712"/>
              <a:ext cx="14077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Variabilidade</a:t>
              </a:r>
              <a:endParaRPr lang="pt-BR" dirty="0"/>
            </a:p>
          </p:txBody>
        </p:sp>
      </p:grpSp>
    </p:spTree>
    <p:extLst>
      <p:ext uri="{BB962C8B-B14F-4D97-AF65-F5344CB8AC3E}">
        <p14:creationId xmlns:p14="http://schemas.microsoft.com/office/powerpoint/2010/main" val="9719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4447</TotalTime>
  <Words>626</Words>
  <Application>Microsoft Office PowerPoint</Application>
  <PresentationFormat>Apresentação na tela (4:3)</PresentationFormat>
  <Paragraphs>180</Paragraphs>
  <Slides>22</Slides>
  <Notes>0</Notes>
  <HiddenSlides>1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8" baseType="lpstr">
      <vt:lpstr>Arial Unicode MS</vt:lpstr>
      <vt:lpstr>Arial</vt:lpstr>
      <vt:lpstr>Calibri</vt:lpstr>
      <vt:lpstr>Tahoma</vt:lpstr>
      <vt:lpstr>Times New Roman</vt:lpstr>
      <vt:lpstr>Tema do Office</vt:lpstr>
      <vt:lpstr>Validação experimental de uma abordagem para gerenciamento de variabilidades em linhas de produto de software baseadas em UML</vt:lpstr>
      <vt:lpstr>Agenda</vt:lpstr>
      <vt:lpstr>Linha de Produto de Software</vt:lpstr>
      <vt:lpstr>Linha de Produto de Software</vt:lpstr>
      <vt:lpstr>Linha de Produto de Software</vt:lpstr>
      <vt:lpstr>Linha de Produto de Software</vt:lpstr>
      <vt:lpstr>Linha de Produto de Software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Gerenciamento de Variabilidade</vt:lpstr>
      <vt:lpstr>Apresentação do PowerPoint</vt:lpstr>
      <vt:lpstr>Abordagem X</vt:lpstr>
      <vt:lpstr>Abordagem X</vt:lpstr>
      <vt:lpstr>Apresentação do PowerPoint</vt:lpstr>
      <vt:lpstr>Abordagem X</vt:lpstr>
      <vt:lpstr>Apresentação do PowerPoint</vt:lpstr>
      <vt:lpstr>    Perguntas?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</dc:creator>
  <cp:lastModifiedBy>Anderson</cp:lastModifiedBy>
  <cp:revision>117</cp:revision>
  <cp:lastPrinted>2012-09-27T02:47:05Z</cp:lastPrinted>
  <dcterms:created xsi:type="dcterms:W3CDTF">2012-09-23T18:25:05Z</dcterms:created>
  <dcterms:modified xsi:type="dcterms:W3CDTF">2013-10-25T18:51:38Z</dcterms:modified>
</cp:coreProperties>
</file>