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0" r:id="rId5"/>
    <p:sldId id="324" r:id="rId6"/>
    <p:sldId id="312" r:id="rId7"/>
    <p:sldId id="348" r:id="rId8"/>
    <p:sldId id="277" r:id="rId9"/>
    <p:sldId id="310" r:id="rId10"/>
    <p:sldId id="315" r:id="rId11"/>
    <p:sldId id="314" r:id="rId12"/>
    <p:sldId id="316" r:id="rId13"/>
    <p:sldId id="317" r:id="rId14"/>
    <p:sldId id="311" r:id="rId15"/>
    <p:sldId id="346" r:id="rId16"/>
    <p:sldId id="347" r:id="rId17"/>
    <p:sldId id="334" r:id="rId18"/>
    <p:sldId id="335" r:id="rId19"/>
    <p:sldId id="358" r:id="rId20"/>
    <p:sldId id="340" r:id="rId21"/>
    <p:sldId id="359" r:id="rId22"/>
    <p:sldId id="360" r:id="rId23"/>
    <p:sldId id="341" r:id="rId24"/>
    <p:sldId id="361" r:id="rId25"/>
    <p:sldId id="362" r:id="rId26"/>
    <p:sldId id="363" r:id="rId27"/>
    <p:sldId id="364" r:id="rId28"/>
    <p:sldId id="365" r:id="rId29"/>
    <p:sldId id="367" r:id="rId30"/>
    <p:sldId id="368" r:id="rId31"/>
    <p:sldId id="369" r:id="rId32"/>
    <p:sldId id="370" r:id="rId33"/>
    <p:sldId id="371" r:id="rId34"/>
    <p:sldId id="372" r:id="rId35"/>
    <p:sldId id="373" r:id="rId36"/>
    <p:sldId id="378" r:id="rId37"/>
    <p:sldId id="375" r:id="rId38"/>
    <p:sldId id="376" r:id="rId3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8F8F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178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557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047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763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7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6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25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104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6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67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17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137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400" i="1" dirty="0"/>
              <a:t>Validação experimental de uma abordagem para gerenciamento de variabilidades em linhas de produto de software baseadas em UML</a:t>
            </a:r>
            <a:endParaRPr lang="pt-BR" sz="2400" b="1" i="1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4293096"/>
            <a:ext cx="8460432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54252"/>
            <a:ext cx="571500" cy="614172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915816" y="476672"/>
            <a:ext cx="344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Universidade Estadual de Maringá</a:t>
            </a:r>
            <a:endParaRPr lang="pt-BR" b="1" dirty="0"/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67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0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30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107297" y="5758697"/>
            <a:ext cx="2905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inclusivas (e) – as duas devem ser selecionadas.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3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44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5942805" y="1513691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Ou – uma ou mais podem ser selecionadas.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131840" y="5763089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Opcionais  – podem ser selecionadas ou não.</a:t>
            </a:r>
            <a:endParaRPr lang="pt-BR" dirty="0"/>
          </a:p>
        </p:txBody>
      </p:sp>
      <p:cxnSp>
        <p:nvCxnSpPr>
          <p:cNvPr id="22" name="Conector de seta reta 21"/>
          <p:cNvCxnSpPr>
            <a:stCxn id="20" idx="2"/>
          </p:cNvCxnSpPr>
          <p:nvPr/>
        </p:nvCxnSpPr>
        <p:spPr>
          <a:xfrm>
            <a:off x="7395643" y="2160022"/>
            <a:ext cx="689107" cy="1209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20" idx="2"/>
          </p:cNvCxnSpPr>
          <p:nvPr/>
        </p:nvCxnSpPr>
        <p:spPr>
          <a:xfrm flipH="1">
            <a:off x="5436096" y="2160022"/>
            <a:ext cx="1959547" cy="2576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21" idx="3"/>
          </p:cNvCxnSpPr>
          <p:nvPr/>
        </p:nvCxnSpPr>
        <p:spPr>
          <a:xfrm flipV="1">
            <a:off x="6037516" y="6086254"/>
            <a:ext cx="2047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CaixaDeTexto 35"/>
          <p:cNvSpPr txBox="1"/>
          <p:nvPr/>
        </p:nvSpPr>
        <p:spPr>
          <a:xfrm>
            <a:off x="231150" y="3908218"/>
            <a:ext cx="2905676" cy="923330"/>
          </a:xfrm>
          <a:prstGeom prst="rect">
            <a:avLst/>
          </a:prstGeom>
          <a:solidFill>
            <a:schemeClr val="bg1">
              <a:alpha val="54902"/>
            </a:scheme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(alternativa - XOR)  – apenas uma delas deve ser selecionada.</a:t>
            </a:r>
            <a:endParaRPr lang="pt-BR" dirty="0"/>
          </a:p>
        </p:txBody>
      </p:sp>
      <p:cxnSp>
        <p:nvCxnSpPr>
          <p:cNvPr id="38" name="Conector de seta reta 37"/>
          <p:cNvCxnSpPr>
            <a:stCxn id="36" idx="0"/>
          </p:cNvCxnSpPr>
          <p:nvPr/>
        </p:nvCxnSpPr>
        <p:spPr>
          <a:xfrm flipH="1" flipV="1">
            <a:off x="992237" y="2692870"/>
            <a:ext cx="691751" cy="1215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de seta reta 38"/>
          <p:cNvCxnSpPr>
            <a:stCxn id="36" idx="3"/>
          </p:cNvCxnSpPr>
          <p:nvPr/>
        </p:nvCxnSpPr>
        <p:spPr>
          <a:xfrm flipV="1">
            <a:off x="3136826" y="4040973"/>
            <a:ext cx="880602" cy="328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>
            <a:stCxn id="36" idx="2"/>
          </p:cNvCxnSpPr>
          <p:nvPr/>
        </p:nvCxnSpPr>
        <p:spPr>
          <a:xfrm flipH="1">
            <a:off x="992237" y="4831548"/>
            <a:ext cx="691751" cy="601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9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60" y="548680"/>
            <a:ext cx="3600401" cy="257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5" y="442724"/>
            <a:ext cx="4825476" cy="2859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1" y="3572664"/>
            <a:ext cx="456908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19567"/>
            <a:ext cx="4343325" cy="264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135384" y="177423"/>
            <a:ext cx="10759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(a) Variabilidade</a:t>
            </a:r>
            <a:endParaRPr lang="pt-BR" sz="105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73610" y="177423"/>
            <a:ext cx="2063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(b) Pontos de Variação e Variantes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205022" y="3051106"/>
            <a:ext cx="1834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(c) Variantes e suas Restrições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4299556" y="3051106"/>
            <a:ext cx="16995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(d) Possíveis Produtos da LP</a:t>
            </a:r>
          </a:p>
        </p:txBody>
      </p:sp>
    </p:spTree>
    <p:extLst>
      <p:ext uri="{BB962C8B-B14F-4D97-AF65-F5344CB8AC3E}">
        <p14:creationId xmlns:p14="http://schemas.microsoft.com/office/powerpoint/2010/main" val="41374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139128"/>
              </p:ext>
            </p:extLst>
          </p:nvPr>
        </p:nvGraphicFramePr>
        <p:xfrm>
          <a:off x="935596" y="2276872"/>
          <a:ext cx="7272808" cy="411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1612"/>
                <a:gridCol w="706740"/>
                <a:gridCol w="648072"/>
                <a:gridCol w="3456384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effectLst/>
                        </a:rPr>
                        <a:t>Abordagem</a:t>
                      </a:r>
                      <a:r>
                        <a:rPr lang="en-CA" sz="1800" b="1" kern="150" dirty="0">
                          <a:effectLst/>
                        </a:rPr>
                        <a:t> Y</a:t>
                      </a:r>
                      <a:endParaRPr lang="pt-BR" sz="2800" b="1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>
                          <a:solidFill>
                            <a:schemeClr val="bg1"/>
                          </a:solidFill>
                          <a:effectLst/>
                        </a:rPr>
                        <a:t>Item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Sim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Não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Observação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 dirty="0" err="1">
                          <a:solidFill>
                            <a:schemeClr val="tx1"/>
                          </a:solidFill>
                          <a:effectLst/>
                        </a:rPr>
                        <a:t>Baseada</a:t>
                      </a: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CA" sz="1800" kern="150" dirty="0" err="1">
                          <a:solidFill>
                            <a:schemeClr val="tx1"/>
                          </a:solidFill>
                          <a:effectLst/>
                        </a:rPr>
                        <a:t>em</a:t>
                      </a: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 UML?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Possui um Perfil UML definido?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Possui um Processo definido?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Utiliza Estereótipos?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Estereótipos específicos padrões para todos os </a:t>
                      </a:r>
                      <a:r>
                        <a:rPr lang="pt-BR" sz="1800" kern="150" dirty="0" smtClean="0">
                          <a:solidFill>
                            <a:schemeClr val="tx1"/>
                          </a:solidFill>
                          <a:effectLst/>
                        </a:rPr>
                        <a:t>modelos</a:t>
                      </a:r>
                      <a:r>
                        <a:rPr lang="pt-BR" sz="1800" kern="150" baseline="0" dirty="0" smtClean="0">
                          <a:solidFill>
                            <a:schemeClr val="tx1"/>
                          </a:solidFill>
                          <a:effectLst/>
                        </a:rPr>
                        <a:t> UML.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Possui Diretrizes?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Diretrizes específicas para cada modelo.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Permite representação formal de variabilidade</a:t>
                      </a:r>
                      <a:r>
                        <a:rPr lang="pt-BR" sz="1800" kern="150" dirty="0" smtClean="0">
                          <a:solidFill>
                            <a:schemeClr val="tx1"/>
                          </a:solidFill>
                          <a:effectLst/>
                        </a:rPr>
                        <a:t>? (Ex.: </a:t>
                      </a:r>
                      <a:r>
                        <a:rPr lang="pt-BR" sz="1800" i="1" kern="150" dirty="0" err="1" smtClean="0">
                          <a:solidFill>
                            <a:schemeClr val="tx1"/>
                          </a:solidFill>
                          <a:effectLst/>
                        </a:rPr>
                        <a:t>Object</a:t>
                      </a:r>
                      <a:r>
                        <a:rPr lang="pt-BR" sz="1800" i="1" kern="15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pt-BR" sz="1800" i="1" kern="15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Constraint</a:t>
                      </a:r>
                      <a:r>
                        <a:rPr lang="pt-BR" sz="1800" i="1" kern="15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pt-BR" sz="1800" i="1" kern="15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Language</a:t>
                      </a:r>
                      <a:r>
                        <a:rPr lang="pt-BR" sz="1800" i="1" kern="150" baseline="0" dirty="0" smtClean="0">
                          <a:solidFill>
                            <a:schemeClr val="tx1"/>
                          </a:solidFill>
                          <a:effectLst/>
                        </a:rPr>
                        <a:t> – OCL)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2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731884"/>
              </p:ext>
            </p:extLst>
          </p:nvPr>
        </p:nvGraphicFramePr>
        <p:xfrm>
          <a:off x="251520" y="2348880"/>
          <a:ext cx="8316924" cy="3810000"/>
        </p:xfrm>
        <a:graphic>
          <a:graphicData uri="http://schemas.openxmlformats.org/drawingml/2006/table">
            <a:tbl>
              <a:tblPr firstRow="1" firstCol="1" bandRow="1"/>
              <a:tblGrid>
                <a:gridCol w="2565033"/>
                <a:gridCol w="5751891"/>
              </a:tblGrid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2400" b="1" kern="0" dirty="0">
                          <a:solidFill>
                            <a:schemeClr val="bg1"/>
                          </a:solidFill>
                          <a:effectLst/>
                        </a:rPr>
                        <a:t>Estereótipos </a:t>
                      </a:r>
                      <a:r>
                        <a:rPr lang="pt-BR" sz="2400" b="1" kern="0" dirty="0" smtClean="0">
                          <a:solidFill>
                            <a:schemeClr val="bg1"/>
                          </a:solidFill>
                          <a:effectLst/>
                        </a:rPr>
                        <a:t>Abordagem Y</a:t>
                      </a:r>
                      <a:endParaRPr lang="pt-BR" sz="2400" b="1" kern="1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600" b="1" kern="0" dirty="0">
                          <a:solidFill>
                            <a:schemeClr val="bg1"/>
                          </a:solidFill>
                          <a:effectLst/>
                        </a:rPr>
                        <a:t>Para Diagrama de Sequência</a:t>
                      </a:r>
                      <a:endParaRPr lang="pt-BR" sz="2400" b="1" kern="1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Estereótipo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Utilização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&lt;&lt;variationPoint&gt;&gt;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Representa o local em que ocorre uma variabilidade. Um ponto de variação está sempre associado a uma ou mais variantes.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&lt;&lt;optional&gt;&gt;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7620" fontAlgn="auto">
                        <a:spcAft>
                          <a:spcPts val="600"/>
                        </a:spcAft>
                      </a:pPr>
                      <a:r>
                        <a:rPr lang="pt-BR" sz="1400" kern="0" dirty="0">
                          <a:effectLst/>
                          <a:latin typeface="Calibri"/>
                          <a:ea typeface="Calibri"/>
                          <a:cs typeface="Tahoma"/>
                        </a:rPr>
                        <a:t>A</a:t>
                      </a:r>
                      <a:r>
                        <a:rPr lang="pt-BR" sz="1400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 variante pode ou não estar presente na configuração de um produto da linha de produto. Variantes opcionais também podem ou não estar associadas a um ponto de variação.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&lt;&lt;alternative_OR&gt;&gt;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effectLst/>
                          <a:latin typeface="Verdana"/>
                          <a:ea typeface="OpenSymbol"/>
                          <a:cs typeface="TimesNewRomanPSMT"/>
                        </a:rPr>
                        <a:t>Estão sempre associadas aos pontos de variação. Pelo menos uma das variantes deverá ser escolhida para resolver o ponto de variação, ou seja, para estar presente na configuração de um produto da linha de produto.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&lt;&lt;alternative_XOR&gt;&gt;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lvl="0" indent="0" algn="l" fontAlgn="auto">
                        <a:spcAft>
                          <a:spcPts val="0"/>
                        </a:spcAft>
                      </a:pPr>
                      <a:r>
                        <a:rPr lang="pt-BR" sz="1400" kern="0" dirty="0" smtClean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Estão sempre associadas aos pontos de variação. Somente uma das variantes deverá ser escolhida para resolver o ponto de variação.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&lt;&lt;variability&gt;&gt;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Indica uma variabilidade existente em um modelo UML.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0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85000" lnSpcReduction="10000"/>
          </a:bodyPr>
          <a:lstStyle/>
          <a:p>
            <a:pPr marL="0" lvl="0" indent="0" fontAlgn="auto">
              <a:buNone/>
            </a:pPr>
            <a:r>
              <a:rPr lang="pt-BR" sz="2400" b="1" dirty="0" smtClean="0">
                <a:solidFill>
                  <a:schemeClr val="bg1">
                    <a:lumMod val="75000"/>
                  </a:schemeClr>
                </a:solidFill>
              </a:rPr>
              <a:t>Diretrizes</a:t>
            </a:r>
          </a:p>
          <a:p>
            <a:pPr marL="0" indent="0">
              <a:buNone/>
            </a:pPr>
            <a:r>
              <a:rPr lang="pt-BR" sz="2400" dirty="0" smtClean="0">
                <a:solidFill>
                  <a:schemeClr val="bg1">
                    <a:lumMod val="75000"/>
                  </a:schemeClr>
                </a:solidFill>
              </a:rPr>
              <a:t>As 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variabilidades são identificadas através do comentário UML, estereotipada com &lt;&lt;</a:t>
            </a:r>
            <a:r>
              <a:rPr lang="pt-BR" sz="2400" i="1" dirty="0">
                <a:solidFill>
                  <a:schemeClr val="bg1">
                    <a:lumMod val="75000"/>
                  </a:schemeClr>
                </a:solidFill>
              </a:rPr>
              <a:t>variability&gt;&gt;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.  Nestes comentários estão contidos os meta atributos que seguem:</a:t>
            </a:r>
          </a:p>
          <a:p>
            <a:pPr lvl="0" fontAlgn="auto"/>
            <a:r>
              <a:rPr lang="pt-BR" sz="2400" b="1" i="1" dirty="0" err="1"/>
              <a:t>Name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nome da variabilidade;</a:t>
            </a:r>
          </a:p>
          <a:p>
            <a:pPr lvl="0" fontAlgn="auto"/>
            <a:r>
              <a:rPr lang="pt-BR" sz="2400" b="1" i="1" dirty="0" err="1"/>
              <a:t>minSelection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a quantidade mínima de variantes a serem selecionadas;</a:t>
            </a:r>
          </a:p>
          <a:p>
            <a:pPr lvl="0" fontAlgn="auto"/>
            <a:r>
              <a:rPr lang="pt-BR" sz="2400" b="1" i="1" dirty="0" err="1"/>
              <a:t>maxSelection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a quantidade máxima de variantes a serem selecionadas;</a:t>
            </a:r>
          </a:p>
          <a:p>
            <a:pPr lvl="0" fontAlgn="auto"/>
            <a:r>
              <a:rPr lang="pt-BR" sz="2400" b="1" i="1" dirty="0" err="1"/>
              <a:t>bindingTime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em qual momento será resolvida esta variabilidade ;</a:t>
            </a:r>
          </a:p>
          <a:p>
            <a:pPr lvl="0" fontAlgn="auto"/>
            <a:r>
              <a:rPr lang="pt-BR" sz="2400" b="1" i="1" dirty="0" err="1"/>
              <a:t>allowsAddingVar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se permite incluir novas variantes para resolver o ponto de variação; e</a:t>
            </a:r>
          </a:p>
          <a:p>
            <a:pPr lvl="0" fontAlgn="auto"/>
            <a:r>
              <a:rPr lang="pt-BR" sz="2400" b="1" i="1" dirty="0" err="1"/>
              <a:t>variants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quais as variantes para resolver o ponto de variação (casos de uso ligados ao ponto de variação).</a:t>
            </a:r>
          </a:p>
          <a:p>
            <a:pPr marL="0" indent="0" fontAlgn="auto">
              <a:buNone/>
            </a:pP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Estas notas são inseridas em todas as variabilidades.</a:t>
            </a:r>
          </a:p>
          <a:p>
            <a:pPr marL="0" indent="0">
              <a:buNone/>
            </a:pPr>
            <a:endParaRPr lang="pt-BR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24944"/>
            <a:ext cx="3327600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ta para a direita 4"/>
          <p:cNvSpPr/>
          <p:nvPr/>
        </p:nvSpPr>
        <p:spPr>
          <a:xfrm>
            <a:off x="2915816" y="3609020"/>
            <a:ext cx="864096" cy="57606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66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</a:t>
            </a:r>
            <a:endParaRPr lang="pt-BR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 smtClean="0"/>
              <a:t>Linha de Produto de Software</a:t>
            </a:r>
          </a:p>
          <a:p>
            <a:r>
              <a:rPr lang="pt-BR" dirty="0" smtClean="0"/>
              <a:t>Abordagem Y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3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fontAlgn="auto">
              <a:buNone/>
            </a:pPr>
            <a:r>
              <a:rPr lang="pt-BR" sz="1800" b="1" dirty="0"/>
              <a:t>Diretrizes para Diagrama de Sequência -</a:t>
            </a:r>
            <a:r>
              <a:rPr lang="pt-BR" sz="1800" dirty="0"/>
              <a:t> As diretrizes especificadas para auxiliar na identificação das variabilidades em diagramas de sequência são expressas </a:t>
            </a:r>
            <a:r>
              <a:rPr lang="pt-BR" sz="1800" dirty="0" smtClean="0"/>
              <a:t>a seguir:</a:t>
            </a:r>
            <a:endParaRPr lang="pt-BR" sz="1800" dirty="0"/>
          </a:p>
          <a:p>
            <a:pPr marL="0" indent="0" fontAlgn="auto">
              <a:buNone/>
            </a:pPr>
            <a:r>
              <a:rPr lang="pt-BR" sz="1800" dirty="0"/>
              <a:t> </a:t>
            </a:r>
          </a:p>
          <a:p>
            <a:pPr marL="0" indent="0" fontAlgn="auto">
              <a:buNone/>
            </a:pPr>
            <a:r>
              <a:rPr lang="pt-BR" sz="1800" b="1" dirty="0"/>
              <a:t>SQ.1</a:t>
            </a:r>
            <a:r>
              <a:rPr lang="pt-BR" sz="1800" dirty="0"/>
              <a:t> Elementos de modelos de diagramas de sequência como </a:t>
            </a:r>
            <a:r>
              <a:rPr lang="pt-BR" sz="1800" i="1" dirty="0" err="1"/>
              <a:t>CombinedFragment</a:t>
            </a:r>
            <a:r>
              <a:rPr lang="pt-BR" sz="1800" dirty="0"/>
              <a:t> e possuidores do </a:t>
            </a:r>
            <a:r>
              <a:rPr lang="pt-BR" sz="1800" i="1" dirty="0" err="1"/>
              <a:t>interactionOperator</a:t>
            </a:r>
            <a:r>
              <a:rPr lang="pt-BR" sz="1800" dirty="0"/>
              <a:t> do tipo “</a:t>
            </a:r>
            <a:r>
              <a:rPr lang="pt-BR" sz="1800" b="1" dirty="0" err="1"/>
              <a:t>alt</a:t>
            </a:r>
            <a:r>
              <a:rPr lang="pt-BR" sz="1800" dirty="0"/>
              <a:t>” (</a:t>
            </a:r>
            <a:r>
              <a:rPr lang="pt-BR" sz="1800" i="1" dirty="0" err="1"/>
              <a:t>alternative</a:t>
            </a:r>
            <a:r>
              <a:rPr lang="pt-BR" sz="1800" dirty="0"/>
              <a:t>), ou seja, variantes exclusivas, sugerem pontos de variação marcados com </a:t>
            </a:r>
            <a:r>
              <a:rPr lang="pt-BR" sz="1800" b="1" i="1" dirty="0"/>
              <a:t>&lt;&lt;variationPoint&gt;&gt;</a:t>
            </a:r>
            <a:r>
              <a:rPr lang="pt-BR" sz="1800" dirty="0"/>
              <a:t> e serão relacionados a um comentário da UML especificando a variabilidade (</a:t>
            </a:r>
            <a:r>
              <a:rPr lang="pt-BR" sz="1800" b="1" i="1" dirty="0"/>
              <a:t>&lt;&lt;variability&gt;&gt;</a:t>
            </a:r>
            <a:r>
              <a:rPr lang="pt-BR" sz="1800" dirty="0"/>
              <a:t>). As variantes, correspondentes as mensagens serão estereotipadas como </a:t>
            </a:r>
            <a:r>
              <a:rPr lang="pt-BR" sz="1800" b="1" i="1" dirty="0"/>
              <a:t>&lt;&lt;alternative_XOR&gt;&gt;</a:t>
            </a:r>
            <a:r>
              <a:rPr lang="pt-BR" sz="1800" dirty="0"/>
              <a:t>;</a:t>
            </a:r>
          </a:p>
          <a:p>
            <a:pPr marL="0" indent="0" fontAlgn="auto">
              <a:buNone/>
            </a:pPr>
            <a:r>
              <a:rPr lang="pt-BR" sz="1800" dirty="0"/>
              <a:t> 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877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fontAlgn="auto">
              <a:buNone/>
            </a:pPr>
            <a:endParaRPr lang="pt-BR" sz="1800" dirty="0"/>
          </a:p>
          <a:p>
            <a:pPr marL="0" indent="0" fontAlgn="auto">
              <a:buNone/>
            </a:pPr>
            <a:r>
              <a:rPr lang="pt-BR" sz="1800" b="1" dirty="0"/>
              <a:t>SQ.2 </a:t>
            </a:r>
            <a:r>
              <a:rPr lang="pt-BR" sz="1800" dirty="0"/>
              <a:t>Em diagramas de sequência, as duas possíveis ocorrências a seguir, sugerem pontos de variação opcionais:</a:t>
            </a:r>
          </a:p>
          <a:p>
            <a:r>
              <a:rPr lang="pt-BR" sz="1800" dirty="0"/>
              <a:t>Elementos de modelos de diagramas de sequência como o </a:t>
            </a:r>
            <a:r>
              <a:rPr lang="pt-BR" sz="1800" i="1" dirty="0" err="1"/>
              <a:t>CombinedFragment</a:t>
            </a:r>
            <a:r>
              <a:rPr lang="pt-BR" sz="1800" dirty="0"/>
              <a:t> e possuidores do </a:t>
            </a:r>
            <a:r>
              <a:rPr lang="pt-BR" sz="1800" i="1" dirty="0" err="1"/>
              <a:t>interactionOperator</a:t>
            </a:r>
            <a:r>
              <a:rPr lang="pt-BR" sz="1800" dirty="0"/>
              <a:t> do tipo “</a:t>
            </a:r>
            <a:r>
              <a:rPr lang="pt-BR" sz="1800" b="1" dirty="0" err="1"/>
              <a:t>opt</a:t>
            </a:r>
            <a:r>
              <a:rPr lang="pt-BR" sz="1800" dirty="0"/>
              <a:t>” (</a:t>
            </a:r>
            <a:r>
              <a:rPr lang="pt-BR" sz="1800" i="1" dirty="0"/>
              <a:t>optional</a:t>
            </a:r>
            <a:r>
              <a:rPr lang="pt-BR" sz="1800" dirty="0"/>
              <a:t>), ou seja opcionais, sugerem variantes opcionais, sendo estereotipados como </a:t>
            </a:r>
            <a:r>
              <a:rPr lang="pt-BR" sz="1800" b="1" i="1" dirty="0"/>
              <a:t>&lt;&lt;optional&gt;&gt;</a:t>
            </a:r>
            <a:r>
              <a:rPr lang="pt-BR" sz="1800" i="1" dirty="0"/>
              <a:t>, </a:t>
            </a:r>
            <a:r>
              <a:rPr lang="pt-BR" sz="1800" dirty="0"/>
              <a:t>e são relacionados a um comentário da UML especificando a variabilidade (</a:t>
            </a:r>
            <a:r>
              <a:rPr lang="pt-BR" sz="1800" b="1" i="1" dirty="0"/>
              <a:t>&lt;&lt;variability&gt;&gt;</a:t>
            </a:r>
            <a:r>
              <a:rPr lang="pt-BR" sz="1800" dirty="0"/>
              <a:t>). Os </a:t>
            </a:r>
            <a:r>
              <a:rPr lang="pt-BR" sz="1800" i="1" dirty="0" err="1"/>
              <a:t>lifelines</a:t>
            </a:r>
            <a:r>
              <a:rPr lang="pt-BR" sz="1800" i="1" dirty="0"/>
              <a:t> </a:t>
            </a:r>
            <a:r>
              <a:rPr lang="pt-BR" sz="1800" dirty="0"/>
              <a:t>contidos neste </a:t>
            </a:r>
            <a:r>
              <a:rPr lang="pt-BR" sz="1800" i="1" dirty="0" err="1"/>
              <a:t>CombinedFragment</a:t>
            </a:r>
            <a:r>
              <a:rPr lang="pt-BR" sz="1800" dirty="0"/>
              <a:t> e que fazem parte da variabilidade deverão ser estereotipados também como </a:t>
            </a:r>
            <a:r>
              <a:rPr lang="pt-BR" sz="1800" b="1" i="1" dirty="0"/>
              <a:t>&lt;&lt;optional&gt;&gt;</a:t>
            </a:r>
            <a:r>
              <a:rPr lang="pt-BR" sz="1800" i="1" dirty="0"/>
              <a:t>;</a:t>
            </a:r>
            <a:endParaRPr lang="pt-BR" sz="1800" dirty="0"/>
          </a:p>
          <a:p>
            <a:r>
              <a:rPr lang="pt-BR" sz="1800" dirty="0"/>
              <a:t>Troca de mensagens entre dois objeto não obrigatórios, ou entre um objeto obrigatório e outro não, sugerem uma variante opcional, estereotipadas como </a:t>
            </a:r>
            <a:r>
              <a:rPr lang="pt-BR" sz="1800" b="1" i="1" dirty="0"/>
              <a:t>&lt;&lt;optional&gt;&gt;</a:t>
            </a:r>
            <a:r>
              <a:rPr lang="pt-BR" sz="1800" dirty="0"/>
              <a:t> e estarão relacionados a um comentário da UML especificando a variabilidade (</a:t>
            </a:r>
            <a:r>
              <a:rPr lang="pt-BR" sz="1800" b="1" i="1" dirty="0"/>
              <a:t>&lt;&lt;variability&gt;&gt;</a:t>
            </a:r>
            <a:r>
              <a:rPr lang="pt-BR" sz="1800" dirty="0"/>
              <a:t>). A(s) </a:t>
            </a:r>
            <a:r>
              <a:rPr lang="pt-BR" sz="1800" i="1" dirty="0" err="1"/>
              <a:t>lifeline</a:t>
            </a:r>
            <a:r>
              <a:rPr lang="pt-BR" sz="1800" i="1" dirty="0"/>
              <a:t>(s)</a:t>
            </a:r>
            <a:r>
              <a:rPr lang="pt-BR" sz="1800" dirty="0"/>
              <a:t> correspondente(s) a esta variante será(</a:t>
            </a:r>
            <a:r>
              <a:rPr lang="pt-BR" sz="1800" dirty="0" err="1"/>
              <a:t>ão</a:t>
            </a:r>
            <a:r>
              <a:rPr lang="pt-BR" sz="1800" dirty="0"/>
              <a:t>) estereotipada(s) também como </a:t>
            </a:r>
            <a:r>
              <a:rPr lang="pt-BR" sz="1800" b="1" i="1" dirty="0"/>
              <a:t>&lt;&lt;optional&gt;&gt;.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08495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endParaRPr lang="pt-BR" sz="1800" dirty="0"/>
          </a:p>
          <a:p>
            <a:pPr marL="0" indent="0" fontAlgn="auto">
              <a:buNone/>
            </a:pPr>
            <a:r>
              <a:rPr lang="pt-BR" sz="1800" b="1" dirty="0"/>
              <a:t>SQ.3 </a:t>
            </a:r>
            <a:r>
              <a:rPr lang="pt-BR" sz="1800" dirty="0"/>
              <a:t>O elemento </a:t>
            </a:r>
            <a:r>
              <a:rPr lang="pt-BR" sz="1800" i="1" dirty="0" err="1"/>
              <a:t>interactionUse</a:t>
            </a:r>
            <a:r>
              <a:rPr lang="pt-BR" sz="1800" i="1" dirty="0"/>
              <a:t> </a:t>
            </a:r>
            <a:r>
              <a:rPr lang="pt-BR" sz="1800" dirty="0"/>
              <a:t>“</a:t>
            </a:r>
            <a:r>
              <a:rPr lang="pt-BR" sz="1800" b="1" dirty="0" err="1"/>
              <a:t>ref</a:t>
            </a:r>
            <a:r>
              <a:rPr lang="pt-BR" sz="1800" dirty="0"/>
              <a:t>”</a:t>
            </a:r>
            <a:r>
              <a:rPr lang="pt-BR" sz="1800" b="1" dirty="0"/>
              <a:t> </a:t>
            </a:r>
            <a:r>
              <a:rPr lang="pt-BR" sz="1800" dirty="0"/>
              <a:t>sugere variantes alternativas inclusivas, onde um ou mais diagramas de sequência podem ser selecionados como variantes, para resolver um ponto de variação. Logo, o </a:t>
            </a:r>
            <a:r>
              <a:rPr lang="pt-BR" sz="1800" i="1" dirty="0" err="1"/>
              <a:t>interactioUse</a:t>
            </a:r>
            <a:r>
              <a:rPr lang="pt-BR" sz="1800" i="1" dirty="0"/>
              <a:t> </a:t>
            </a:r>
            <a:r>
              <a:rPr lang="pt-BR" sz="1800" dirty="0"/>
              <a:t>“</a:t>
            </a:r>
            <a:r>
              <a:rPr lang="pt-BR" sz="1800" b="1" dirty="0" err="1"/>
              <a:t>ref</a:t>
            </a:r>
            <a:r>
              <a:rPr lang="pt-BR" sz="1800" dirty="0"/>
              <a:t>”</a:t>
            </a:r>
            <a:r>
              <a:rPr lang="pt-BR" sz="1800" b="1" dirty="0"/>
              <a:t> </a:t>
            </a:r>
            <a:r>
              <a:rPr lang="pt-BR" sz="1800" dirty="0"/>
              <a:t>será estereotipado como ponto de variação </a:t>
            </a:r>
            <a:r>
              <a:rPr lang="pt-BR" sz="1800" b="1" i="1" dirty="0"/>
              <a:t>&lt;&lt;variationPoint&gt;&gt;</a:t>
            </a:r>
            <a:r>
              <a:rPr lang="pt-BR" sz="1800" dirty="0"/>
              <a:t>, e também com o tipo de variabilidade (</a:t>
            </a:r>
            <a:r>
              <a:rPr lang="pt-BR" sz="1800" b="1" i="1" dirty="0"/>
              <a:t>&lt;&lt;alternative_OR&gt;&gt;</a:t>
            </a:r>
            <a:r>
              <a:rPr lang="pt-BR" sz="1800" dirty="0"/>
              <a:t>), estando relacionado ainda, a um comentário da UML, que identifica os elementos da variabilidade (</a:t>
            </a:r>
            <a:r>
              <a:rPr lang="pt-BR" sz="1800" b="1" i="1" dirty="0"/>
              <a:t>&lt;&lt;variability&gt;&gt;</a:t>
            </a:r>
            <a:r>
              <a:rPr lang="pt-BR" sz="1800" dirty="0"/>
              <a:t>);</a:t>
            </a:r>
          </a:p>
          <a:p>
            <a:pPr marL="0" indent="0" fontAlgn="auto">
              <a:buNone/>
            </a:pPr>
            <a:r>
              <a:rPr lang="pt-BR" sz="1800" dirty="0"/>
              <a:t> </a:t>
            </a:r>
          </a:p>
          <a:p>
            <a:pPr marL="0" indent="0" fontAlgn="auto">
              <a:buNone/>
            </a:pPr>
            <a:r>
              <a:rPr lang="pt-BR" sz="1800" b="1" dirty="0"/>
              <a:t>SQ.4</a:t>
            </a:r>
            <a:r>
              <a:rPr lang="pt-BR" sz="1800" dirty="0"/>
              <a:t> as mensagens (</a:t>
            </a:r>
            <a:r>
              <a:rPr lang="pt-BR" sz="1800" i="1" dirty="0" err="1"/>
              <a:t>messages</a:t>
            </a:r>
            <a:r>
              <a:rPr lang="pt-BR" sz="1800" dirty="0"/>
              <a:t>) que são independentes dos fluxos contidos no </a:t>
            </a:r>
            <a:r>
              <a:rPr lang="pt-BR" sz="1800" i="1" dirty="0" err="1"/>
              <a:t>CobinedFragment</a:t>
            </a:r>
            <a:r>
              <a:rPr lang="pt-BR" sz="1800" dirty="0"/>
              <a:t> “</a:t>
            </a:r>
            <a:r>
              <a:rPr lang="pt-BR" sz="1800" b="1" dirty="0" err="1"/>
              <a:t>alt</a:t>
            </a:r>
            <a:r>
              <a:rPr lang="pt-BR" sz="1800" dirty="0"/>
              <a:t>”, “</a:t>
            </a:r>
            <a:r>
              <a:rPr lang="pt-BR" sz="1800" b="1" dirty="0" err="1"/>
              <a:t>opt</a:t>
            </a:r>
            <a:r>
              <a:rPr lang="pt-BR" sz="1800" dirty="0"/>
              <a:t>”, </a:t>
            </a:r>
            <a:r>
              <a:rPr lang="pt-BR" sz="1800" i="1" dirty="0" err="1"/>
              <a:t>interactionUse</a:t>
            </a:r>
            <a:r>
              <a:rPr lang="pt-BR" sz="1800" i="1" dirty="0"/>
              <a:t> </a:t>
            </a:r>
            <a:r>
              <a:rPr lang="pt-BR" sz="1800" dirty="0"/>
              <a:t>“</a:t>
            </a:r>
            <a:r>
              <a:rPr lang="pt-BR" sz="1800" b="1" dirty="0" err="1"/>
              <a:t>ref</a:t>
            </a:r>
            <a:r>
              <a:rPr lang="pt-BR" sz="1800" dirty="0"/>
              <a:t>”, ou não estejam relacionadas diretamente a uma variabilidade e seus elementos, são mantidas sem estereótipos e consideradas assim, obrigatórias;</a:t>
            </a:r>
          </a:p>
        </p:txBody>
      </p:sp>
    </p:spTree>
    <p:extLst>
      <p:ext uri="{BB962C8B-B14F-4D97-AF65-F5344CB8AC3E}">
        <p14:creationId xmlns:p14="http://schemas.microsoft.com/office/powerpoint/2010/main" val="204602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/>
              <a:t>Figura 1 – Exemplo de Modelo de Variabilidade em Diagrama de Sequência com a Abordagem Y (variante mutuamente exclusiva).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pic>
        <p:nvPicPr>
          <p:cNvPr id="6" name="Image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36" y="404664"/>
            <a:ext cx="8407375" cy="616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9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/>
              <a:t>Figura 2 – Exemplo de Identificação de Variabilidade em Diagrama de Sequência (variante opcional)</a:t>
            </a:r>
            <a:r>
              <a:rPr lang="pt-BR" sz="900" i="1" dirty="0"/>
              <a:t>.</a:t>
            </a:r>
            <a:endParaRPr lang="pt-BR" sz="900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pic>
        <p:nvPicPr>
          <p:cNvPr id="8" name="Imagem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59657"/>
            <a:ext cx="8128209" cy="58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98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/>
              <a:t>Figura 3 – Exemplo de Identificação de Variabilidade em Diagrama de Sequência (variante alternativa inclusiva</a:t>
            </a:r>
            <a:r>
              <a:rPr lang="pt-BR" sz="900" dirty="0" smtClean="0"/>
              <a:t>).</a:t>
            </a:r>
            <a:endParaRPr lang="pt-BR" sz="900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72" y="980728"/>
            <a:ext cx="8708228" cy="528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1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/>
              <a:t>Figura 3 – Exemplo de Identificação de Variabilidade em Diagrama de Sequência (variante alternativa inclusiva).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42063"/>
            <a:ext cx="6008436" cy="3648547"/>
          </a:xfrm>
          <a:prstGeom prst="rect">
            <a:avLst/>
          </a:prstGeom>
          <a:solidFill>
            <a:schemeClr val="accent1">
              <a:alpha val="26000"/>
            </a:schemeClr>
          </a:solidFill>
          <a:effectLst>
            <a:reflection stA="35000" endPos="65000" dist="50800" dir="5400000" sy="-100000" algn="bl" rotWithShape="0"/>
          </a:effectLst>
        </p:spPr>
      </p:pic>
      <p:sp>
        <p:nvSpPr>
          <p:cNvPr id="6" name="Retângulo 5"/>
          <p:cNvSpPr/>
          <p:nvPr/>
        </p:nvSpPr>
        <p:spPr>
          <a:xfrm>
            <a:off x="1742104" y="42063"/>
            <a:ext cx="6984776" cy="3810484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  <a:effectLst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020" y="3279042"/>
            <a:ext cx="5975201" cy="2994081"/>
          </a:xfrm>
          <a:prstGeom prst="rect">
            <a:avLst/>
          </a:prstGeom>
        </p:spPr>
      </p:pic>
      <p:sp>
        <p:nvSpPr>
          <p:cNvPr id="8" name="Seta para baixo 7"/>
          <p:cNvSpPr/>
          <p:nvPr/>
        </p:nvSpPr>
        <p:spPr>
          <a:xfrm>
            <a:off x="3900995" y="2486954"/>
            <a:ext cx="1558034" cy="79208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799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/>
              <a:t>Figura 4 – Exemplo de Identificação de Variabilidade em Diagrama de Sequência com elemento </a:t>
            </a:r>
            <a:r>
              <a:rPr lang="pt-BR" sz="900" i="1" dirty="0"/>
              <a:t>Frame.</a:t>
            </a:r>
            <a:endParaRPr lang="pt-BR" sz="900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268760"/>
            <a:ext cx="4176464" cy="401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12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/>
              <a:t>Figura 4 – Exemplo de Identificação de Variabilidade em Diagrama de Sequência com elemento </a:t>
            </a:r>
            <a:r>
              <a:rPr lang="pt-BR" sz="900" i="1" dirty="0"/>
              <a:t>Frame.</a:t>
            </a:r>
            <a:endParaRPr lang="pt-BR" sz="9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268760"/>
            <a:ext cx="4176464" cy="4016478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3232877" y="1834687"/>
            <a:ext cx="1958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&lt;&lt;variationPoint&gt;&gt;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059832" y="2749086"/>
            <a:ext cx="21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&lt;&lt;alternative_XOR&gt;&gt;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021396" y="3927874"/>
            <a:ext cx="21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&lt;&lt;alternative_XOR&gt;&gt;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" name="Retângulo com Único Canto Aparado 3"/>
          <p:cNvSpPr/>
          <p:nvPr/>
        </p:nvSpPr>
        <p:spPr>
          <a:xfrm>
            <a:off x="6804248" y="2591326"/>
            <a:ext cx="2016224" cy="1152128"/>
          </a:xfrm>
          <a:prstGeom prst="snip1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FF0000"/>
                </a:solidFill>
              </a:rPr>
              <a:t>&lt;&lt;variability&gt;&gt;</a:t>
            </a:r>
            <a:endParaRPr lang="pt-BR" dirty="0">
              <a:solidFill>
                <a:srgbClr val="FF0000"/>
              </a:solidFill>
            </a:endParaRPr>
          </a:p>
        </p:txBody>
      </p:sp>
      <p:cxnSp>
        <p:nvCxnSpPr>
          <p:cNvPr id="11" name="Conector reto 10"/>
          <p:cNvCxnSpPr>
            <a:endCxn id="4" idx="2"/>
          </p:cNvCxnSpPr>
          <p:nvPr/>
        </p:nvCxnSpPr>
        <p:spPr>
          <a:xfrm flipV="1">
            <a:off x="6228184" y="3167390"/>
            <a:ext cx="576064" cy="18960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85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/>
              <a:t>Figura 4 – Exemplo de Identificação de Variabilidade em Diagrama de Sequência com elemento </a:t>
            </a:r>
            <a:r>
              <a:rPr lang="pt-BR" sz="900" i="1" dirty="0"/>
              <a:t>Frame.</a:t>
            </a:r>
            <a:endParaRPr lang="pt-BR" sz="9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268760"/>
            <a:ext cx="4176464" cy="4016478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333468" y="2755176"/>
            <a:ext cx="14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&lt;&lt;optional&gt;&gt;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0" name="Retângulo com Único Canto Aparado 9"/>
          <p:cNvSpPr/>
          <p:nvPr/>
        </p:nvSpPr>
        <p:spPr>
          <a:xfrm>
            <a:off x="6804248" y="2591326"/>
            <a:ext cx="2016224" cy="1152128"/>
          </a:xfrm>
          <a:prstGeom prst="snip1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FF0000"/>
                </a:solidFill>
              </a:rPr>
              <a:t>&lt;&lt;variability&gt;&gt;</a:t>
            </a:r>
            <a:endParaRPr lang="pt-BR" dirty="0">
              <a:solidFill>
                <a:srgbClr val="FF0000"/>
              </a:solidFill>
            </a:endParaRPr>
          </a:p>
        </p:txBody>
      </p:sp>
      <p:cxnSp>
        <p:nvCxnSpPr>
          <p:cNvPr id="11" name="Conector reto 10"/>
          <p:cNvCxnSpPr>
            <a:endCxn id="10" idx="2"/>
          </p:cNvCxnSpPr>
          <p:nvPr/>
        </p:nvCxnSpPr>
        <p:spPr>
          <a:xfrm>
            <a:off x="5940152" y="3167390"/>
            <a:ext cx="864096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76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sz="2800" dirty="0" smtClean="0"/>
              <a:t>Abordagem que objetiva promover a geração de produtos específicos com base na reutilização de uma infraestrutura central - núcleo de artefatos - formada por uma arquitetura de software e seus componentes.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9126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/>
              <a:t>Figura 4 – Exemplo de Identificação de Variabilidade em Diagrama de Sequência com elemento </a:t>
            </a:r>
            <a:r>
              <a:rPr lang="pt-BR" sz="900" i="1" dirty="0"/>
              <a:t>Frame.</a:t>
            </a:r>
            <a:endParaRPr lang="pt-BR" sz="9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268760"/>
            <a:ext cx="4176464" cy="4016478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333468" y="2755176"/>
            <a:ext cx="14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&lt;&lt;optional&gt;&gt;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333468" y="3933964"/>
            <a:ext cx="14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&lt;&lt;optional&gt;&gt;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0" name="Retângulo com Único Canto Aparado 9"/>
          <p:cNvSpPr/>
          <p:nvPr/>
        </p:nvSpPr>
        <p:spPr>
          <a:xfrm>
            <a:off x="6804248" y="2591326"/>
            <a:ext cx="2016224" cy="1152128"/>
          </a:xfrm>
          <a:prstGeom prst="snip1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FF0000"/>
                </a:solidFill>
              </a:rPr>
              <a:t>&lt;&lt;variability&gt;&gt;</a:t>
            </a:r>
            <a:endParaRPr lang="pt-BR" dirty="0">
              <a:solidFill>
                <a:srgbClr val="FF0000"/>
              </a:solidFill>
            </a:endParaRPr>
          </a:p>
        </p:txBody>
      </p:sp>
      <p:cxnSp>
        <p:nvCxnSpPr>
          <p:cNvPr id="11" name="Conector reto 10"/>
          <p:cNvCxnSpPr>
            <a:endCxn id="10" idx="2"/>
          </p:cNvCxnSpPr>
          <p:nvPr/>
        </p:nvCxnSpPr>
        <p:spPr>
          <a:xfrm>
            <a:off x="5868144" y="3167390"/>
            <a:ext cx="936104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com Único Canto Aparado 11"/>
          <p:cNvSpPr/>
          <p:nvPr/>
        </p:nvSpPr>
        <p:spPr>
          <a:xfrm>
            <a:off x="6804248" y="3920346"/>
            <a:ext cx="2016224" cy="1152128"/>
          </a:xfrm>
          <a:prstGeom prst="snip1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FF0000"/>
                </a:solidFill>
              </a:rPr>
              <a:t>&lt;&lt;variability&gt;&gt;</a:t>
            </a:r>
            <a:endParaRPr lang="pt-BR" dirty="0">
              <a:solidFill>
                <a:srgbClr val="FF0000"/>
              </a:solidFill>
            </a:endParaRPr>
          </a:p>
        </p:txBody>
      </p:sp>
      <p:cxnSp>
        <p:nvCxnSpPr>
          <p:cNvPr id="13" name="Conector reto 12"/>
          <p:cNvCxnSpPr>
            <a:endCxn id="12" idx="2"/>
          </p:cNvCxnSpPr>
          <p:nvPr/>
        </p:nvCxnSpPr>
        <p:spPr>
          <a:xfrm>
            <a:off x="5868144" y="4319518"/>
            <a:ext cx="936104" cy="17689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99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Exercícios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Linha de produto fictícia para a Criação de Lanches</a:t>
            </a:r>
          </a:p>
          <a:p>
            <a:r>
              <a:rPr lang="pt-BR" sz="2800" dirty="0" smtClean="0"/>
              <a:t>Exercício 1</a:t>
            </a:r>
          </a:p>
          <a:p>
            <a:r>
              <a:rPr lang="pt-BR" sz="2800" dirty="0" smtClean="0"/>
              <a:t>Exercício 2 (Pessoal)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3045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Correção Exercício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27906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57575"/>
            <a:ext cx="7344816" cy="68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0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32" y="1124744"/>
            <a:ext cx="8595068" cy="479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938010"/>
            <a:ext cx="3028950" cy="35052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833" y="1892080"/>
            <a:ext cx="3918223" cy="357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7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690" y="1916832"/>
            <a:ext cx="9242690" cy="327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4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Experimento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 lvl="0" fontAlgn="auto"/>
            <a:r>
              <a:rPr lang="pt-BR" sz="2400" b="1" dirty="0" smtClean="0"/>
              <a:t>Doc. 1 – Termo de Adesão</a:t>
            </a:r>
          </a:p>
          <a:p>
            <a:pPr lvl="0" fontAlgn="auto"/>
            <a:r>
              <a:rPr lang="pt-BR" sz="2400" b="1" dirty="0" smtClean="0"/>
              <a:t>Doc. 2 – Questionário de Caracterização</a:t>
            </a:r>
          </a:p>
          <a:p>
            <a:pPr lvl="0" fontAlgn="auto"/>
            <a:r>
              <a:rPr lang="pt-BR" sz="2400" b="1" dirty="0" smtClean="0"/>
              <a:t>Doc. 3.1 – Conceitos LP</a:t>
            </a:r>
          </a:p>
          <a:p>
            <a:pPr lvl="0" fontAlgn="auto"/>
            <a:r>
              <a:rPr lang="pt-BR" sz="2400" b="1" dirty="0" smtClean="0"/>
              <a:t>Doc. </a:t>
            </a:r>
            <a:r>
              <a:rPr lang="pt-BR" sz="2400" b="1" smtClean="0"/>
              <a:t>3.3 </a:t>
            </a:r>
            <a:r>
              <a:rPr lang="pt-BR" sz="2400" b="1" dirty="0" smtClean="0"/>
              <a:t>– Abordagem Y</a:t>
            </a:r>
          </a:p>
          <a:p>
            <a:r>
              <a:rPr lang="pt-BR" sz="2400" b="1" dirty="0" smtClean="0"/>
              <a:t>Doc. 3.4 – </a:t>
            </a:r>
            <a:r>
              <a:rPr lang="pt-BR" sz="2400" b="1" dirty="0"/>
              <a:t>Elementos Gráficos da UML para Diagramas de </a:t>
            </a:r>
            <a:r>
              <a:rPr lang="pt-BR" sz="2400" b="1" dirty="0" smtClean="0"/>
              <a:t>Sequência</a:t>
            </a:r>
          </a:p>
          <a:p>
            <a:r>
              <a:rPr lang="pt-BR" sz="2400" b="1" dirty="0" smtClean="0"/>
              <a:t>Doc. </a:t>
            </a:r>
            <a:r>
              <a:rPr lang="pt-BR" sz="2400" b="1" dirty="0"/>
              <a:t>3.5 - Exercícios</a:t>
            </a:r>
          </a:p>
          <a:p>
            <a:pPr lvl="0" fontAlgn="auto"/>
            <a:r>
              <a:rPr lang="pt-BR" sz="2400" b="1" dirty="0" smtClean="0"/>
              <a:t>Doc. 4 –Banking </a:t>
            </a:r>
            <a:r>
              <a:rPr lang="pt-BR" sz="2400" b="1" dirty="0" err="1"/>
              <a:t>Product</a:t>
            </a:r>
            <a:r>
              <a:rPr lang="pt-BR" sz="2400" b="1" dirty="0"/>
              <a:t> </a:t>
            </a:r>
            <a:r>
              <a:rPr lang="pt-BR" sz="2400" b="1" dirty="0" err="1"/>
              <a:t>Line</a:t>
            </a:r>
            <a:r>
              <a:rPr lang="pt-BR" sz="2400" b="1" dirty="0"/>
              <a:t> </a:t>
            </a:r>
            <a:r>
              <a:rPr lang="pt-BR" sz="2400" b="1" dirty="0" smtClean="0"/>
              <a:t>Descrição </a:t>
            </a:r>
            <a:r>
              <a:rPr lang="pt-BR" sz="2400" b="1" dirty="0"/>
              <a:t>Geral </a:t>
            </a:r>
            <a:endParaRPr lang="pt-BR" sz="2400" b="1" dirty="0" smtClean="0"/>
          </a:p>
          <a:p>
            <a:pPr lvl="0" fontAlgn="auto"/>
            <a:r>
              <a:rPr lang="pt-BR" sz="2400" b="1" dirty="0" smtClean="0"/>
              <a:t>Doc. </a:t>
            </a:r>
            <a:r>
              <a:rPr lang="pt-BR" sz="2400" b="1" dirty="0"/>
              <a:t>5 - AGM </a:t>
            </a:r>
            <a:r>
              <a:rPr lang="pt-BR" sz="2400" b="1" dirty="0" smtClean="0"/>
              <a:t>Descrição </a:t>
            </a:r>
            <a:r>
              <a:rPr lang="pt-BR" sz="2400" b="1" dirty="0"/>
              <a:t>Geral </a:t>
            </a:r>
            <a:endParaRPr lang="pt-BR" sz="2400" b="1" dirty="0" smtClean="0"/>
          </a:p>
          <a:p>
            <a:pPr lvl="0" fontAlgn="auto"/>
            <a:r>
              <a:rPr lang="pt-BR" sz="2400" b="1" dirty="0" smtClean="0"/>
              <a:t>Doc. 6.2 </a:t>
            </a:r>
            <a:r>
              <a:rPr lang="pt-BR" sz="2400" b="1" dirty="0"/>
              <a:t>- Banking </a:t>
            </a:r>
            <a:r>
              <a:rPr lang="pt-BR" sz="2400" b="1" dirty="0" err="1"/>
              <a:t>Product</a:t>
            </a:r>
            <a:r>
              <a:rPr lang="pt-BR" sz="2400" b="1" dirty="0"/>
              <a:t> </a:t>
            </a:r>
            <a:r>
              <a:rPr lang="pt-BR" sz="2400" b="1" dirty="0" err="1"/>
              <a:t>Line</a:t>
            </a:r>
            <a:r>
              <a:rPr lang="pt-BR" sz="2400" b="1" dirty="0"/>
              <a:t> - </a:t>
            </a:r>
            <a:r>
              <a:rPr lang="pt-BR" sz="2400" b="1" dirty="0" smtClean="0"/>
              <a:t>Formulário Experimento</a:t>
            </a:r>
          </a:p>
          <a:p>
            <a:pPr lvl="0" fontAlgn="auto"/>
            <a:r>
              <a:rPr lang="pt-BR" sz="2400" b="1" dirty="0" smtClean="0"/>
              <a:t>Doc. 7.2 </a:t>
            </a:r>
            <a:r>
              <a:rPr lang="pt-BR" sz="2400" b="1" dirty="0"/>
              <a:t>- Arcade Game </a:t>
            </a:r>
            <a:r>
              <a:rPr lang="pt-BR" sz="2400" b="1" dirty="0" err="1"/>
              <a:t>Maker</a:t>
            </a:r>
            <a:r>
              <a:rPr lang="pt-BR" sz="2400" b="1" dirty="0"/>
              <a:t> - </a:t>
            </a:r>
            <a:r>
              <a:rPr lang="pt-BR" sz="2400" b="1" dirty="0" smtClean="0"/>
              <a:t>Formulário Experimento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424276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-6657" y="4437112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44288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    Dúvidas?</a:t>
            </a:r>
          </a:p>
        </p:txBody>
      </p:sp>
    </p:spTree>
    <p:extLst>
      <p:ext uri="{BB962C8B-B14F-4D97-AF65-F5344CB8AC3E}">
        <p14:creationId xmlns:p14="http://schemas.microsoft.com/office/powerpoint/2010/main" val="13355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/>
              <a:t>O gerenciamento de variabilidades é uma das atividades mais importantes no gerenciamento de uma </a:t>
            </a:r>
            <a:r>
              <a:rPr lang="pt-BR" dirty="0" smtClean="0"/>
              <a:t>LP.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171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CA" b="1" dirty="0" err="1"/>
              <a:t>Variabilidade</a:t>
            </a:r>
            <a:r>
              <a:rPr lang="en-CA" b="1" dirty="0"/>
              <a:t> é a forma </a:t>
            </a:r>
            <a:r>
              <a:rPr lang="en-CA" b="1" dirty="0" err="1"/>
              <a:t>como</a:t>
            </a:r>
            <a:r>
              <a:rPr lang="en-CA" b="1" dirty="0"/>
              <a:t> </a:t>
            </a:r>
            <a:r>
              <a:rPr lang="en-CA" b="1" dirty="0" err="1"/>
              <a:t>os</a:t>
            </a:r>
            <a:r>
              <a:rPr lang="en-CA" b="1" dirty="0"/>
              <a:t> </a:t>
            </a:r>
            <a:r>
              <a:rPr lang="en-CA" b="1" dirty="0" err="1"/>
              <a:t>membros</a:t>
            </a:r>
            <a:r>
              <a:rPr lang="en-CA" b="1" dirty="0"/>
              <a:t> de </a:t>
            </a:r>
            <a:r>
              <a:rPr lang="en-CA" b="1" dirty="0" err="1"/>
              <a:t>uma</a:t>
            </a:r>
            <a:r>
              <a:rPr lang="en-CA" b="1" dirty="0"/>
              <a:t> </a:t>
            </a:r>
            <a:r>
              <a:rPr lang="en-CA" b="1" dirty="0" err="1"/>
              <a:t>família</a:t>
            </a:r>
            <a:r>
              <a:rPr lang="en-CA" b="1" dirty="0"/>
              <a:t> de </a:t>
            </a:r>
            <a:r>
              <a:rPr lang="en-CA" b="1" dirty="0" err="1"/>
              <a:t>produtos</a:t>
            </a:r>
            <a:r>
              <a:rPr lang="en-CA" b="1" dirty="0"/>
              <a:t> </a:t>
            </a:r>
            <a:r>
              <a:rPr lang="en-CA" b="1" dirty="0" err="1"/>
              <a:t>podem</a:t>
            </a:r>
            <a:r>
              <a:rPr lang="en-CA" b="1" dirty="0"/>
              <a:t> se </a:t>
            </a:r>
            <a:r>
              <a:rPr lang="en-CA" b="1" dirty="0" err="1"/>
              <a:t>diferenciar</a:t>
            </a:r>
            <a:r>
              <a:rPr lang="en-CA" b="1" dirty="0"/>
              <a:t> entre </a:t>
            </a:r>
            <a:r>
              <a:rPr lang="en-CA" b="1" dirty="0" err="1" smtClean="0"/>
              <a:t>si</a:t>
            </a:r>
            <a:r>
              <a:rPr lang="en-CA" b="1" dirty="0" smtClean="0"/>
              <a:t>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497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pt-BR" sz="2800" b="1" dirty="0"/>
              <a:t>A variabilidade é descrita por pontos de variação e </a:t>
            </a:r>
            <a:r>
              <a:rPr lang="pt-BR" sz="2800" b="1" dirty="0" smtClean="0"/>
              <a:t>variantes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3840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0"/>
            <a:r>
              <a:rPr lang="pt-BR" sz="2800" b="1" dirty="0"/>
              <a:t>Ponto de variação: </a:t>
            </a:r>
            <a:r>
              <a:rPr lang="pt-BR" sz="2800" dirty="0"/>
              <a:t>Um </a:t>
            </a:r>
            <a:r>
              <a:rPr lang="pt-BR" sz="2800" b="1" dirty="0"/>
              <a:t>local específico</a:t>
            </a:r>
            <a:r>
              <a:rPr lang="pt-BR" sz="2800" dirty="0"/>
              <a:t> de um artefato em que uma decisão de projeto ainda não foi </a:t>
            </a:r>
            <a:r>
              <a:rPr lang="pt-BR" sz="2800" dirty="0" smtClean="0"/>
              <a:t>tomada;</a:t>
            </a:r>
            <a:endParaRPr lang="pt-BR" sz="2800" dirty="0"/>
          </a:p>
          <a:p>
            <a:pPr lvl="0"/>
            <a:r>
              <a:rPr lang="pt-BR" sz="2800" b="1" dirty="0"/>
              <a:t>Variante:</a:t>
            </a:r>
            <a:r>
              <a:rPr lang="pt-BR" sz="2800" dirty="0"/>
              <a:t> Corresponde a </a:t>
            </a:r>
            <a:r>
              <a:rPr lang="pt-BR" sz="2800" b="1" dirty="0"/>
              <a:t>uma alternativa</a:t>
            </a:r>
            <a:r>
              <a:rPr lang="pt-BR" sz="2800" dirty="0"/>
              <a:t> de projeto para resolver uma determinada variabilidade. </a:t>
            </a:r>
          </a:p>
          <a:p>
            <a:pPr lvl="0"/>
            <a:r>
              <a:rPr lang="pt-BR" sz="2800" b="1" dirty="0"/>
              <a:t>Restrições entre variantes: </a:t>
            </a:r>
            <a:r>
              <a:rPr lang="pt-BR" sz="2800" dirty="0"/>
              <a:t>define os relacionamentos entre duas ou mais variantes para que seja possível resolver um ponto de variação ou uma variabilidade.</a:t>
            </a:r>
          </a:p>
        </p:txBody>
      </p:sp>
    </p:spTree>
    <p:extLst>
      <p:ext uri="{BB962C8B-B14F-4D97-AF65-F5344CB8AC3E}">
        <p14:creationId xmlns:p14="http://schemas.microsoft.com/office/powerpoint/2010/main" val="2253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187624" y="2208476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Similaridades</a:t>
            </a:r>
            <a:endParaRPr lang="pt-BR" dirty="0"/>
          </a:p>
        </p:txBody>
      </p:sp>
      <p:cxnSp>
        <p:nvCxnSpPr>
          <p:cNvPr id="9" name="Conector de seta reta 8"/>
          <p:cNvCxnSpPr>
            <a:stCxn id="7" idx="3"/>
          </p:cNvCxnSpPr>
          <p:nvPr/>
        </p:nvCxnSpPr>
        <p:spPr>
          <a:xfrm>
            <a:off x="2624236" y="2393142"/>
            <a:ext cx="1786000" cy="459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>
            <a:stCxn id="7" idx="3"/>
          </p:cNvCxnSpPr>
          <p:nvPr/>
        </p:nvCxnSpPr>
        <p:spPr>
          <a:xfrm>
            <a:off x="2624236" y="2393142"/>
            <a:ext cx="1786000" cy="14679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upo 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6" name="CaixaDeTexto 5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11968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794556" y="2641044"/>
            <a:ext cx="105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Variantes</a:t>
            </a:r>
            <a:endParaRPr lang="pt-BR" dirty="0"/>
          </a:p>
        </p:txBody>
      </p:sp>
      <p:cxnSp>
        <p:nvCxnSpPr>
          <p:cNvPr id="10" name="Conector de seta reta 9"/>
          <p:cNvCxnSpPr>
            <a:stCxn id="5" idx="1"/>
          </p:cNvCxnSpPr>
          <p:nvPr/>
        </p:nvCxnSpPr>
        <p:spPr>
          <a:xfrm flipH="1" flipV="1">
            <a:off x="2555776" y="2394674"/>
            <a:ext cx="4238780" cy="431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>
            <a:stCxn id="5" idx="1"/>
          </p:cNvCxnSpPr>
          <p:nvPr/>
        </p:nvCxnSpPr>
        <p:spPr>
          <a:xfrm flipH="1">
            <a:off x="1380902" y="2825710"/>
            <a:ext cx="5413654" cy="733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>
            <a:stCxn id="5" idx="2"/>
          </p:cNvCxnSpPr>
          <p:nvPr/>
        </p:nvCxnSpPr>
        <p:spPr>
          <a:xfrm>
            <a:off x="7323002" y="3010376"/>
            <a:ext cx="705382" cy="1218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5" idx="2"/>
          </p:cNvCxnSpPr>
          <p:nvPr/>
        </p:nvCxnSpPr>
        <p:spPr>
          <a:xfrm>
            <a:off x="7323002" y="3010376"/>
            <a:ext cx="0" cy="2626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971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4648</TotalTime>
  <Words>1290</Words>
  <Application>Microsoft Office PowerPoint</Application>
  <PresentationFormat>Apresentação na tela (4:3)</PresentationFormat>
  <Paragraphs>179</Paragraphs>
  <Slides>38</Slides>
  <Notes>0</Notes>
  <HiddenSlides>1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48" baseType="lpstr">
      <vt:lpstr>Arial Unicode MS</vt:lpstr>
      <vt:lpstr>Arial</vt:lpstr>
      <vt:lpstr>Calibri</vt:lpstr>
      <vt:lpstr>OpenSymbol</vt:lpstr>
      <vt:lpstr>Tahoma</vt:lpstr>
      <vt:lpstr>Times New Roman</vt:lpstr>
      <vt:lpstr>TimesNewRomanPS-BoldMT</vt:lpstr>
      <vt:lpstr>TimesNewRomanPSMT</vt:lpstr>
      <vt:lpstr>Verdana</vt:lpstr>
      <vt:lpstr>Tema do Office</vt:lpstr>
      <vt:lpstr>Validação experimental de uma abordagem para gerenciamento de variabilidades em linhas de produto de software baseadas em UML</vt:lpstr>
      <vt:lpstr>Agenda</vt:lpstr>
      <vt:lpstr>Linha de Produto de Software</vt:lpstr>
      <vt:lpstr>Linha de Produto de Software</vt:lpstr>
      <vt:lpstr>Linha de Produto de Software</vt:lpstr>
      <vt:lpstr>Linha de Produto de Software</vt:lpstr>
      <vt:lpstr>Linha de Produto de Software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Apresentação do PowerPoint</vt:lpstr>
      <vt:lpstr>Abordagem Y</vt:lpstr>
      <vt:lpstr>Abordagem Y</vt:lpstr>
      <vt:lpstr>Abordagem Y</vt:lpstr>
      <vt:lpstr>Abordagem Y</vt:lpstr>
      <vt:lpstr>Abordagem Y</vt:lpstr>
      <vt:lpstr>Abordagem Y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Exercícios</vt:lpstr>
      <vt:lpstr>Correção Exercício</vt:lpstr>
      <vt:lpstr>Apresentação do PowerPoint</vt:lpstr>
      <vt:lpstr>Apresentação do PowerPoint</vt:lpstr>
      <vt:lpstr>Apresentação do PowerPoint</vt:lpstr>
      <vt:lpstr>Apresentação do PowerPoint</vt:lpstr>
      <vt:lpstr>Experimento</vt:lpstr>
      <vt:lpstr>    Dúvidas?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</cp:lastModifiedBy>
  <cp:revision>130</cp:revision>
  <cp:lastPrinted>2012-09-27T02:47:05Z</cp:lastPrinted>
  <dcterms:created xsi:type="dcterms:W3CDTF">2012-09-23T18:25:05Z</dcterms:created>
  <dcterms:modified xsi:type="dcterms:W3CDTF">2014-01-23T12:36:55Z</dcterms:modified>
</cp:coreProperties>
</file>