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0" r:id="rId5"/>
    <p:sldId id="324" r:id="rId6"/>
    <p:sldId id="312" r:id="rId7"/>
    <p:sldId id="348" r:id="rId8"/>
    <p:sldId id="277" r:id="rId9"/>
    <p:sldId id="310" r:id="rId10"/>
    <p:sldId id="315" r:id="rId11"/>
    <p:sldId id="314" r:id="rId12"/>
    <p:sldId id="316" r:id="rId13"/>
    <p:sldId id="317" r:id="rId14"/>
    <p:sldId id="311" r:id="rId15"/>
    <p:sldId id="346" r:id="rId16"/>
    <p:sldId id="347" r:id="rId17"/>
    <p:sldId id="313" r:id="rId18"/>
    <p:sldId id="345" r:id="rId19"/>
    <p:sldId id="328" r:id="rId20"/>
    <p:sldId id="360" r:id="rId21"/>
    <p:sldId id="361" r:id="rId22"/>
    <p:sldId id="367" r:id="rId23"/>
    <p:sldId id="368" r:id="rId24"/>
    <p:sldId id="321" r:id="rId25"/>
    <p:sldId id="362" r:id="rId26"/>
    <p:sldId id="366" r:id="rId27"/>
    <p:sldId id="363" r:id="rId28"/>
    <p:sldId id="364" r:id="rId29"/>
    <p:sldId id="369" r:id="rId30"/>
    <p:sldId id="351" r:id="rId31"/>
    <p:sldId id="298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7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5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4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7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25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4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6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17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BA7B-4DBB-4905-80FA-DD1AA2A09EE3}" type="datetimeFigureOut">
              <a:rPr lang="pt-BR" smtClean="0"/>
              <a:t>23/01/2014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3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i="1" dirty="0"/>
              <a:t>Validação experimental de uma abordagem para gerenciamento de variabilidades em linhas de produto de software baseadas em UML</a:t>
            </a:r>
            <a:endParaRPr lang="pt-BR" sz="2400" b="1" i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293096"/>
            <a:ext cx="8460432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4252"/>
            <a:ext cx="571500" cy="61417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15816" y="476672"/>
            <a:ext cx="344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Universidade Estadual de Maringá</a:t>
            </a:r>
            <a:endParaRPr lang="pt-BR" b="1" dirty="0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30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7297" y="5758697"/>
            <a:ext cx="2905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inclusivas (e) – as duas devem ser selecionadas.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942805" y="1513691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Ou – uma ou mais podem ser selecionadas.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131840" y="5763089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Opcionais  – podem ser selecionadas ou não.</a:t>
            </a:r>
            <a:endParaRPr lang="pt-BR" dirty="0"/>
          </a:p>
        </p:txBody>
      </p:sp>
      <p:cxnSp>
        <p:nvCxnSpPr>
          <p:cNvPr id="22" name="Conector de seta reta 21"/>
          <p:cNvCxnSpPr>
            <a:stCxn id="20" idx="2"/>
          </p:cNvCxnSpPr>
          <p:nvPr/>
        </p:nvCxnSpPr>
        <p:spPr>
          <a:xfrm>
            <a:off x="7395643" y="2160022"/>
            <a:ext cx="689107" cy="120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20" idx="2"/>
          </p:cNvCxnSpPr>
          <p:nvPr/>
        </p:nvCxnSpPr>
        <p:spPr>
          <a:xfrm flipH="1">
            <a:off x="5436096" y="2160022"/>
            <a:ext cx="1959547" cy="2576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1" idx="3"/>
          </p:cNvCxnSpPr>
          <p:nvPr/>
        </p:nvCxnSpPr>
        <p:spPr>
          <a:xfrm flipV="1">
            <a:off x="6037516" y="6086254"/>
            <a:ext cx="2047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231150" y="3908218"/>
            <a:ext cx="2905676" cy="923330"/>
          </a:xfrm>
          <a:prstGeom prst="rect">
            <a:avLst/>
          </a:prstGeom>
          <a:solidFill>
            <a:schemeClr val="bg1">
              <a:alpha val="54902"/>
            </a:scheme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(alternativa - XOR)  – apenas uma delas deve ser selecionada.</a:t>
            </a:r>
            <a:endParaRPr lang="pt-BR" dirty="0"/>
          </a:p>
        </p:txBody>
      </p:sp>
      <p:cxnSp>
        <p:nvCxnSpPr>
          <p:cNvPr id="38" name="Conector de seta reta 37"/>
          <p:cNvCxnSpPr>
            <a:stCxn id="36" idx="0"/>
          </p:cNvCxnSpPr>
          <p:nvPr/>
        </p:nvCxnSpPr>
        <p:spPr>
          <a:xfrm flipH="1" flipV="1">
            <a:off x="992237" y="2692870"/>
            <a:ext cx="691751" cy="1215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36" idx="3"/>
          </p:cNvCxnSpPr>
          <p:nvPr/>
        </p:nvCxnSpPr>
        <p:spPr>
          <a:xfrm flipV="1">
            <a:off x="3136826" y="4040973"/>
            <a:ext cx="880602" cy="32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36" idx="2"/>
          </p:cNvCxnSpPr>
          <p:nvPr/>
        </p:nvCxnSpPr>
        <p:spPr>
          <a:xfrm flipH="1">
            <a:off x="992237" y="4831548"/>
            <a:ext cx="691751" cy="601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9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0" y="548680"/>
            <a:ext cx="3600401" cy="257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5" y="442724"/>
            <a:ext cx="4825476" cy="285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" y="3572664"/>
            <a:ext cx="456908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19567"/>
            <a:ext cx="4343325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135384" y="177423"/>
            <a:ext cx="10759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(a) Variabilidade</a:t>
            </a:r>
            <a:endParaRPr lang="pt-BR" sz="105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73610" y="177423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(b) Pontos de Variação e Variantes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05022" y="3051106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(c) Variantes e suas Restrições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299556" y="3051106"/>
            <a:ext cx="16995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(d) Possíveis Produtos da LP</a:t>
            </a:r>
          </a:p>
        </p:txBody>
      </p:sp>
    </p:spTree>
    <p:extLst>
      <p:ext uri="{BB962C8B-B14F-4D97-AF65-F5344CB8AC3E}">
        <p14:creationId xmlns:p14="http://schemas.microsoft.com/office/powerpoint/2010/main" val="4137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896830"/>
              </p:ext>
            </p:extLst>
          </p:nvPr>
        </p:nvGraphicFramePr>
        <p:xfrm>
          <a:off x="467545" y="2276872"/>
          <a:ext cx="8208911" cy="3840480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2712566"/>
                <a:gridCol w="903124"/>
                <a:gridCol w="776798"/>
                <a:gridCol w="3816423"/>
              </a:tblGrid>
              <a:tr h="20734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effectLst/>
                        </a:rPr>
                        <a:t>Abordagem</a:t>
                      </a:r>
                      <a:r>
                        <a:rPr lang="en-CA" sz="1800" b="1" kern="150" dirty="0">
                          <a:effectLst/>
                        </a:rPr>
                        <a:t> X</a:t>
                      </a:r>
                      <a:endParaRPr lang="pt-BR" sz="28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>
                          <a:solidFill>
                            <a:schemeClr val="bg1"/>
                          </a:solidFill>
                          <a:effectLst/>
                        </a:rPr>
                        <a:t>Item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Sim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Não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Observação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7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Baseada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em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UML?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Possui um Perfil UML definido?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pt-BR" sz="1800" kern="150" dirty="0" smtClean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Possui um Processo definido?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Utiliza Estereótipos?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Estereótipos específicos, possuindo variações entre </a:t>
                      </a:r>
                      <a:r>
                        <a:rPr lang="pt-BR" sz="1800" kern="150" dirty="0" smtClean="0">
                          <a:solidFill>
                            <a:schemeClr val="tx1"/>
                          </a:solidFill>
                          <a:effectLst/>
                        </a:rPr>
                        <a:t>modelos</a:t>
                      </a:r>
                      <a:r>
                        <a:rPr lang="pt-BR" sz="1800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UML.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Possui Diretrizes?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Especificação de uso da abordagem por meio representação textual.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Permite representação formal de variabilidade?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pt-BR" sz="1800" kern="150" dirty="0" smtClean="0">
                          <a:solidFill>
                            <a:schemeClr val="tx1"/>
                          </a:solidFill>
                          <a:effectLst/>
                        </a:rPr>
                        <a:t>Algumas restrições são aplicadas utilizando </a:t>
                      </a:r>
                      <a:r>
                        <a:rPr lang="pt-BR" sz="1800" i="1" kern="150" dirty="0" err="1" smtClean="0">
                          <a:solidFill>
                            <a:schemeClr val="tx1"/>
                          </a:solidFill>
                          <a:effectLst/>
                        </a:rPr>
                        <a:t>Object</a:t>
                      </a:r>
                      <a:r>
                        <a:rPr lang="pt-BR" sz="1800" i="1" kern="15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pt-BR" sz="1800" i="1" kern="150" dirty="0" err="1" smtClean="0">
                          <a:solidFill>
                            <a:schemeClr val="tx1"/>
                          </a:solidFill>
                          <a:effectLst/>
                        </a:rPr>
                        <a:t>Constraint</a:t>
                      </a:r>
                      <a:r>
                        <a:rPr lang="pt-BR" sz="1800" i="1" kern="15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pt-BR" sz="1800" i="1" kern="150" dirty="0" err="1" smtClean="0">
                          <a:solidFill>
                            <a:schemeClr val="tx1"/>
                          </a:solidFill>
                          <a:effectLst/>
                        </a:rPr>
                        <a:t>Language</a:t>
                      </a:r>
                      <a:r>
                        <a:rPr lang="pt-BR" sz="1800" i="1" kern="150" dirty="0" smtClean="0">
                          <a:solidFill>
                            <a:schemeClr val="tx1"/>
                          </a:solidFill>
                          <a:effectLst/>
                        </a:rPr>
                        <a:t> (OCL)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2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676500"/>
              </p:ext>
            </p:extLst>
          </p:nvPr>
        </p:nvGraphicFramePr>
        <p:xfrm>
          <a:off x="899592" y="1700808"/>
          <a:ext cx="7371033" cy="435864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432638"/>
                <a:gridCol w="4938395"/>
              </a:tblGrid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2000" kern="0" dirty="0">
                          <a:effectLst/>
                        </a:rPr>
                        <a:t>Estereótipos </a:t>
                      </a:r>
                      <a:r>
                        <a:rPr lang="pt-BR" sz="2000" kern="0" dirty="0" smtClean="0">
                          <a:effectLst/>
                        </a:rPr>
                        <a:t>da Abordagem </a:t>
                      </a:r>
                      <a:r>
                        <a:rPr lang="pt-BR" sz="2000" kern="0" dirty="0">
                          <a:effectLst/>
                        </a:rPr>
                        <a:t>X</a:t>
                      </a:r>
                      <a:endParaRPr lang="pt-BR" sz="2000" kern="1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</a:rPr>
                        <a:t>Para Diagrama de Sequência</a:t>
                      </a:r>
                      <a:endParaRPr lang="pt-BR" sz="2000" kern="1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 smtClean="0">
                          <a:solidFill>
                            <a:schemeClr val="tx1"/>
                          </a:solidFill>
                          <a:effectLst/>
                        </a:rPr>
                        <a:t>Estereótipos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Utilização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optionalLifeline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Indica que o 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lifeline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 (linha de vida), nos diagramas de sequência, são opcionais, ou seja, podem ou não existir, de acordo com as variantes selecionados que usam ou não esta 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lifeline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. É usado em conjunto com outros estereótipos: 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optionalInteraction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 ou 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variant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&gt;&gt;.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optionalInteraction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Indica que o comportamento descrito na interação é opcional. Todo o fluxo existente em um elemento 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interactionUsse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 “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ref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” com este estereótipo poderá ou não existir em um produto.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variation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Indica que a interação é um ponto de variação, com duas ou mais variantes de interação, onde somente uma deverá ser selecionada para resolução do ponto de variação.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variant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Indica que a interação é uma variante. Apenas uma variante poderá ser selecionada para a resolução de um ponto de variação. É utilizado em conjunto com o estereótipo 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variation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&gt;&gt;.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&lt;&lt;virtual&gt;&gt;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Indica que a interação é uma parte virtual, ou seja, pode ser redefinida por meio de outro diagrama de sequência, e este, por sua vez, pode representar variabilidades.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6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1401" y="2552972"/>
            <a:ext cx="8229600" cy="4272980"/>
          </a:xfrm>
        </p:spPr>
        <p:txBody>
          <a:bodyPr anchor="b">
            <a:normAutofit fontScale="775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300" dirty="0" smtClean="0"/>
              <a:t>Figura 1 - </a:t>
            </a:r>
            <a:r>
              <a:rPr lang="pt-BR" sz="1200" dirty="0"/>
              <a:t>Exemplo de Modelo de Variabilidade em Diagrama de Sequência com a Abordagem X</a:t>
            </a:r>
            <a:endParaRPr lang="pt-BR" sz="13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pic>
        <p:nvPicPr>
          <p:cNvPr id="7" name="Imagem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344816" cy="600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pt-BR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Linha de Produto de Software</a:t>
            </a:r>
          </a:p>
          <a:p>
            <a:r>
              <a:rPr lang="pt-BR" dirty="0" smtClean="0"/>
              <a:t>Abordagem X</a:t>
            </a:r>
          </a:p>
        </p:txBody>
      </p:sp>
    </p:spTree>
    <p:extLst>
      <p:ext uri="{BB962C8B-B14F-4D97-AF65-F5344CB8AC3E}">
        <p14:creationId xmlns:p14="http://schemas.microsoft.com/office/powerpoint/2010/main" val="2383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1401" y="2552972"/>
            <a:ext cx="8229600" cy="4272980"/>
          </a:xfrm>
        </p:spPr>
        <p:txBody>
          <a:bodyPr anchor="b">
            <a:normAutofit fontScale="775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300" dirty="0" smtClean="0"/>
              <a:t>Figura 2 - </a:t>
            </a:r>
            <a:r>
              <a:rPr lang="pt-BR" sz="1100" dirty="0"/>
              <a:t>Tipos de Representação de Variabilidades e seus componentes segundo a Abordagem X.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567976" cy="614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0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1401" y="2552972"/>
            <a:ext cx="8229600" cy="4272980"/>
          </a:xfrm>
        </p:spPr>
        <p:txBody>
          <a:bodyPr anchor="b">
            <a:normAutofit fontScale="850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200" dirty="0"/>
              <a:t>Figura 3 – Exemplo de Modelo de Variabilidade em Diagrama de Sequência com a Abordagem X usando </a:t>
            </a:r>
            <a:r>
              <a:rPr lang="pt-BR" sz="1200" i="1" dirty="0" err="1"/>
              <a:t>InteractionUse</a:t>
            </a:r>
            <a:r>
              <a:rPr lang="pt-BR" sz="1200" i="1" dirty="0"/>
              <a:t> “</a:t>
            </a:r>
            <a:r>
              <a:rPr lang="pt-BR" sz="1200" i="1" dirty="0" err="1"/>
              <a:t>ref</a:t>
            </a:r>
            <a:r>
              <a:rPr lang="pt-BR" sz="1200" i="1" dirty="0"/>
              <a:t>”</a:t>
            </a:r>
            <a:r>
              <a:rPr lang="pt-BR" sz="1200" dirty="0"/>
              <a:t>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pic>
        <p:nvPicPr>
          <p:cNvPr id="7" name="Imagem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8458083" cy="4523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6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Observações Importantes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A variabilidade alternativa, especialmente definidos no recurso de abordagens orientadas a modelos de características é um caso particular do tipo de variabilidade </a:t>
            </a:r>
            <a:r>
              <a:rPr lang="pt-BR" sz="2800" i="1" dirty="0"/>
              <a:t>&lt;&lt;</a:t>
            </a:r>
            <a:r>
              <a:rPr lang="pt-BR" sz="2800" i="1" dirty="0" err="1"/>
              <a:t>variation</a:t>
            </a:r>
            <a:r>
              <a:rPr lang="pt-BR" sz="2800" i="1" dirty="0"/>
              <a:t>&gt;&gt;</a:t>
            </a:r>
            <a:r>
              <a:rPr lang="pt-BR" sz="2800" dirty="0"/>
              <a:t> onde cada produto deve escolher uma e apenas uma variante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83522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Observações Importantes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Em diagramas de sequência nos quais não aparecem os elementos utilizados por esta abordagem os mesmos devem ser acrescentados. Por exemplo: em um diagrama de sequência em que foi identificado um fluxo opcional, porém o mesmo não está inserido dentro de um </a:t>
            </a:r>
            <a:r>
              <a:rPr lang="pt-BR" sz="2800" i="1" dirty="0"/>
              <a:t>Frame</a:t>
            </a:r>
            <a:r>
              <a:rPr lang="pt-BR" sz="2800" dirty="0"/>
              <a:t> ou </a:t>
            </a:r>
            <a:r>
              <a:rPr lang="pt-BR" sz="2800" i="1" dirty="0" err="1"/>
              <a:t>InteractionUse</a:t>
            </a:r>
            <a:r>
              <a:rPr lang="pt-BR" sz="2800" i="1" dirty="0"/>
              <a:t> “</a:t>
            </a:r>
            <a:r>
              <a:rPr lang="pt-BR" sz="2800" b="1" i="1" dirty="0" err="1"/>
              <a:t>ref</a:t>
            </a:r>
            <a:r>
              <a:rPr lang="pt-BR" sz="2800" i="1" dirty="0"/>
              <a:t>”</a:t>
            </a:r>
            <a:r>
              <a:rPr lang="pt-BR" sz="2800" dirty="0"/>
              <a:t>, estes elementos deverão ser desenhados para que a representação da variabilidade seja realizada como especificada na abordagem.</a:t>
            </a:r>
          </a:p>
        </p:txBody>
      </p:sp>
    </p:spTree>
    <p:extLst>
      <p:ext uri="{BB962C8B-B14F-4D97-AF65-F5344CB8AC3E}">
        <p14:creationId xmlns:p14="http://schemas.microsoft.com/office/powerpoint/2010/main" val="35078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Exercícios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Linha de produto fictícia para a Criação de Lanches</a:t>
            </a:r>
          </a:p>
          <a:p>
            <a:r>
              <a:rPr lang="pt-BR" sz="2800" dirty="0" smtClean="0"/>
              <a:t>Exercício 1</a:t>
            </a:r>
          </a:p>
          <a:p>
            <a:r>
              <a:rPr lang="pt-BR" sz="2800" dirty="0" smtClean="0"/>
              <a:t>Exercício 2 (Pessoal)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1657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Correção Exercício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51272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848" y="116632"/>
            <a:ext cx="6408712" cy="654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66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65" y="332656"/>
            <a:ext cx="7615470" cy="594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5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7816" y="764402"/>
            <a:ext cx="9396536" cy="480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70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X</a:t>
            </a:r>
            <a:endParaRPr lang="pt-BR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28665"/>
            <a:ext cx="6739086" cy="622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sz="2800" dirty="0" smtClean="0"/>
              <a:t>Abordagem que objetiva promover a geração de produtos específicos com base na reutilização de uma infraestrutura central - núcleo de artefatos - formada por uma arquitetura de software e seus componentes.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126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Experimento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lvl="0" fontAlgn="auto"/>
            <a:r>
              <a:rPr lang="pt-BR" sz="2400" b="1" dirty="0" smtClean="0"/>
              <a:t>Doc. 1 – Termo de Adesão</a:t>
            </a:r>
          </a:p>
          <a:p>
            <a:pPr lvl="0" fontAlgn="auto"/>
            <a:r>
              <a:rPr lang="pt-BR" sz="2400" b="1" dirty="0" smtClean="0"/>
              <a:t>Doc. 2 – Questionário de Caracterização</a:t>
            </a:r>
          </a:p>
          <a:p>
            <a:pPr lvl="0" fontAlgn="auto"/>
            <a:r>
              <a:rPr lang="pt-BR" sz="2400" b="1" dirty="0" smtClean="0"/>
              <a:t>Doc. 3.1 – Conceitos LP</a:t>
            </a:r>
          </a:p>
          <a:p>
            <a:pPr lvl="0" fontAlgn="auto"/>
            <a:r>
              <a:rPr lang="pt-BR" sz="2400" b="1" dirty="0" smtClean="0"/>
              <a:t>Doc. 3.2 – Abordagem X</a:t>
            </a:r>
          </a:p>
          <a:p>
            <a:r>
              <a:rPr lang="pt-BR" sz="2400" b="1" dirty="0" smtClean="0"/>
              <a:t>Doc. 3.4 – </a:t>
            </a:r>
            <a:r>
              <a:rPr lang="pt-BR" sz="2400" b="1" dirty="0"/>
              <a:t>Elementos Gráficos da UML para Diagramas de </a:t>
            </a:r>
            <a:r>
              <a:rPr lang="pt-BR" sz="2400" b="1" dirty="0" smtClean="0"/>
              <a:t>Sequência</a:t>
            </a:r>
          </a:p>
          <a:p>
            <a:r>
              <a:rPr lang="pt-BR" sz="2400" b="1" dirty="0" smtClean="0"/>
              <a:t>Doc. </a:t>
            </a:r>
            <a:r>
              <a:rPr lang="pt-BR" sz="2400" b="1" dirty="0"/>
              <a:t>3.5 - Exercícios</a:t>
            </a:r>
          </a:p>
          <a:p>
            <a:pPr lvl="0" fontAlgn="auto"/>
            <a:r>
              <a:rPr lang="pt-BR" sz="2400" b="1" dirty="0" smtClean="0"/>
              <a:t>Doc. 4 –Banking </a:t>
            </a:r>
            <a:r>
              <a:rPr lang="pt-BR" sz="2400" b="1" dirty="0" err="1"/>
              <a:t>Product</a:t>
            </a:r>
            <a:r>
              <a:rPr lang="pt-BR" sz="2400" b="1" dirty="0"/>
              <a:t> </a:t>
            </a:r>
            <a:r>
              <a:rPr lang="pt-BR" sz="2400" b="1" dirty="0" err="1"/>
              <a:t>Line</a:t>
            </a:r>
            <a:r>
              <a:rPr lang="pt-BR" sz="2400" b="1" dirty="0"/>
              <a:t> </a:t>
            </a:r>
            <a:r>
              <a:rPr lang="pt-BR" sz="2400" b="1" dirty="0" smtClean="0"/>
              <a:t>Descrição </a:t>
            </a:r>
            <a:r>
              <a:rPr lang="pt-BR" sz="2400" b="1" dirty="0"/>
              <a:t>Geral </a:t>
            </a:r>
            <a:endParaRPr lang="pt-BR" sz="2400" b="1" dirty="0" smtClean="0"/>
          </a:p>
          <a:p>
            <a:pPr lvl="0" fontAlgn="auto"/>
            <a:r>
              <a:rPr lang="pt-BR" sz="2400" b="1" dirty="0" smtClean="0"/>
              <a:t>Doc. </a:t>
            </a:r>
            <a:r>
              <a:rPr lang="pt-BR" sz="2400" b="1" dirty="0"/>
              <a:t>5 - AGM </a:t>
            </a:r>
            <a:r>
              <a:rPr lang="pt-BR" sz="2400" b="1" dirty="0" smtClean="0"/>
              <a:t>Descrição </a:t>
            </a:r>
            <a:r>
              <a:rPr lang="pt-BR" sz="2400" b="1" dirty="0"/>
              <a:t>Geral </a:t>
            </a:r>
            <a:endParaRPr lang="pt-BR" sz="2400" b="1" dirty="0" smtClean="0"/>
          </a:p>
          <a:p>
            <a:pPr lvl="0" fontAlgn="auto"/>
            <a:r>
              <a:rPr lang="pt-BR" sz="2400" b="1" dirty="0" smtClean="0"/>
              <a:t>Doc. </a:t>
            </a:r>
            <a:r>
              <a:rPr lang="pt-BR" sz="2400" b="1" dirty="0"/>
              <a:t>6.1 - Banking </a:t>
            </a:r>
            <a:r>
              <a:rPr lang="pt-BR" sz="2400" b="1" dirty="0" err="1"/>
              <a:t>Product</a:t>
            </a:r>
            <a:r>
              <a:rPr lang="pt-BR" sz="2400" b="1" dirty="0"/>
              <a:t> </a:t>
            </a:r>
            <a:r>
              <a:rPr lang="pt-BR" sz="2400" b="1" dirty="0" err="1"/>
              <a:t>Line</a:t>
            </a:r>
            <a:r>
              <a:rPr lang="pt-BR" sz="2400" b="1" dirty="0"/>
              <a:t> - </a:t>
            </a:r>
            <a:r>
              <a:rPr lang="pt-BR" sz="2400" b="1" dirty="0" smtClean="0"/>
              <a:t>Formulário Experimento</a:t>
            </a:r>
          </a:p>
          <a:p>
            <a:pPr lvl="0" fontAlgn="auto"/>
            <a:r>
              <a:rPr lang="pt-BR" sz="2400" b="1" dirty="0" smtClean="0"/>
              <a:t>Doc. </a:t>
            </a:r>
            <a:r>
              <a:rPr lang="pt-BR" sz="2400" b="1" dirty="0"/>
              <a:t>7.1 - Arcade Game </a:t>
            </a:r>
            <a:r>
              <a:rPr lang="pt-BR" sz="2400" b="1" dirty="0" err="1"/>
              <a:t>Maker</a:t>
            </a:r>
            <a:r>
              <a:rPr lang="pt-BR" sz="2400" b="1" dirty="0"/>
              <a:t> - </a:t>
            </a:r>
            <a:r>
              <a:rPr lang="pt-BR" sz="2400" b="1" dirty="0" smtClean="0"/>
              <a:t>Formulário Experimento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5343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6657" y="4437112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4288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    Dúvidas?</a:t>
            </a:r>
          </a:p>
        </p:txBody>
      </p:sp>
    </p:spTree>
    <p:extLst>
      <p:ext uri="{BB962C8B-B14F-4D97-AF65-F5344CB8AC3E}">
        <p14:creationId xmlns:p14="http://schemas.microsoft.com/office/powerpoint/2010/main" val="3545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/>
              <a:t>O gerenciamento de variabilidades é uma das atividades mais importantes no gerenciamento de uma </a:t>
            </a:r>
            <a:r>
              <a:rPr lang="pt-BR" dirty="0" smtClean="0"/>
              <a:t>LP.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7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b="1" dirty="0" err="1"/>
              <a:t>Variabilidade</a:t>
            </a:r>
            <a:r>
              <a:rPr lang="en-CA" b="1" dirty="0"/>
              <a:t> é a forma </a:t>
            </a:r>
            <a:r>
              <a:rPr lang="en-CA" b="1" dirty="0" err="1"/>
              <a:t>como</a:t>
            </a:r>
            <a:r>
              <a:rPr lang="en-CA" b="1" dirty="0"/>
              <a:t> </a:t>
            </a:r>
            <a:r>
              <a:rPr lang="en-CA" b="1" dirty="0" err="1"/>
              <a:t>os</a:t>
            </a:r>
            <a:r>
              <a:rPr lang="en-CA" b="1" dirty="0"/>
              <a:t> </a:t>
            </a:r>
            <a:r>
              <a:rPr lang="en-CA" b="1" dirty="0" err="1"/>
              <a:t>membros</a:t>
            </a:r>
            <a:r>
              <a:rPr lang="en-CA" b="1" dirty="0"/>
              <a:t> de </a:t>
            </a:r>
            <a:r>
              <a:rPr lang="en-CA" b="1" dirty="0" err="1"/>
              <a:t>uma</a:t>
            </a:r>
            <a:r>
              <a:rPr lang="en-CA" b="1" dirty="0"/>
              <a:t> </a:t>
            </a:r>
            <a:r>
              <a:rPr lang="en-CA" b="1" dirty="0" err="1"/>
              <a:t>família</a:t>
            </a:r>
            <a:r>
              <a:rPr lang="en-CA" b="1" dirty="0"/>
              <a:t> de </a:t>
            </a:r>
            <a:r>
              <a:rPr lang="en-CA" b="1" dirty="0" err="1"/>
              <a:t>produtos</a:t>
            </a:r>
            <a:r>
              <a:rPr lang="en-CA" b="1" dirty="0"/>
              <a:t> </a:t>
            </a:r>
            <a:r>
              <a:rPr lang="en-CA" b="1" dirty="0" err="1"/>
              <a:t>podem</a:t>
            </a:r>
            <a:r>
              <a:rPr lang="en-CA" b="1" dirty="0"/>
              <a:t> se </a:t>
            </a:r>
            <a:r>
              <a:rPr lang="en-CA" b="1" dirty="0" err="1"/>
              <a:t>diferenciar</a:t>
            </a:r>
            <a:r>
              <a:rPr lang="en-CA" b="1" dirty="0"/>
              <a:t> entre </a:t>
            </a:r>
            <a:r>
              <a:rPr lang="en-CA" b="1" dirty="0" err="1" smtClean="0"/>
              <a:t>si</a:t>
            </a:r>
            <a:r>
              <a:rPr lang="en-CA" b="1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497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800" b="1" dirty="0"/>
              <a:t>A variabilidade é descrita por pontos de variação e </a:t>
            </a:r>
            <a:r>
              <a:rPr lang="pt-BR" sz="2800" b="1" dirty="0" smtClean="0"/>
              <a:t>variantes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8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pt-BR" sz="2800" b="1" dirty="0"/>
              <a:t>Ponto de variação: </a:t>
            </a:r>
            <a:r>
              <a:rPr lang="pt-BR" sz="2800" dirty="0"/>
              <a:t>Um </a:t>
            </a:r>
            <a:r>
              <a:rPr lang="pt-BR" sz="2800" b="1" dirty="0"/>
              <a:t>local específico</a:t>
            </a:r>
            <a:r>
              <a:rPr lang="pt-BR" sz="2800" dirty="0"/>
              <a:t> de um artefato em que uma decisão de projeto ainda não foi </a:t>
            </a:r>
            <a:r>
              <a:rPr lang="pt-BR" sz="2800" dirty="0" smtClean="0"/>
              <a:t>tomada;</a:t>
            </a:r>
            <a:endParaRPr lang="pt-BR" sz="2800" dirty="0"/>
          </a:p>
          <a:p>
            <a:pPr lvl="0"/>
            <a:r>
              <a:rPr lang="pt-BR" sz="2800" b="1" dirty="0"/>
              <a:t>Variante:</a:t>
            </a:r>
            <a:r>
              <a:rPr lang="pt-BR" sz="2800" dirty="0"/>
              <a:t> Corresponde a </a:t>
            </a:r>
            <a:r>
              <a:rPr lang="pt-BR" sz="2800" b="1" dirty="0"/>
              <a:t>uma alternativa</a:t>
            </a:r>
            <a:r>
              <a:rPr lang="pt-BR" sz="2800" dirty="0"/>
              <a:t> de projeto para resolver uma determinada variabilidade. </a:t>
            </a:r>
          </a:p>
          <a:p>
            <a:pPr lvl="0"/>
            <a:r>
              <a:rPr lang="pt-BR" sz="2800" b="1" dirty="0"/>
              <a:t>Restrições entre variantes: </a:t>
            </a:r>
            <a:r>
              <a:rPr lang="pt-BR" sz="2800" dirty="0"/>
              <a:t>define os relacionamentos entre duas ou mais variantes para que seja possível resolver um ponto de variação ou uma variabilidade.</a:t>
            </a:r>
          </a:p>
        </p:txBody>
      </p:sp>
    </p:spTree>
    <p:extLst>
      <p:ext uri="{BB962C8B-B14F-4D97-AF65-F5344CB8AC3E}">
        <p14:creationId xmlns:p14="http://schemas.microsoft.com/office/powerpoint/2010/main" val="2253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187624" y="220847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Similaridades</a:t>
            </a:r>
            <a:endParaRPr lang="pt-BR" dirty="0"/>
          </a:p>
        </p:txBody>
      </p:sp>
      <p:cxnSp>
        <p:nvCxnSpPr>
          <p:cNvPr id="9" name="Conector de seta reta 8"/>
          <p:cNvCxnSpPr>
            <a:stCxn id="7" idx="3"/>
          </p:cNvCxnSpPr>
          <p:nvPr/>
        </p:nvCxnSpPr>
        <p:spPr>
          <a:xfrm>
            <a:off x="2624236" y="2393142"/>
            <a:ext cx="1786000" cy="4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7" idx="3"/>
          </p:cNvCxnSpPr>
          <p:nvPr/>
        </p:nvCxnSpPr>
        <p:spPr>
          <a:xfrm>
            <a:off x="2624236" y="2393142"/>
            <a:ext cx="1786000" cy="1467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6" name="CaixaDeTexto 5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8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794556" y="2641044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Variantes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 flipV="1">
            <a:off x="2555776" y="2394674"/>
            <a:ext cx="4238780" cy="431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5" idx="1"/>
          </p:cNvCxnSpPr>
          <p:nvPr/>
        </p:nvCxnSpPr>
        <p:spPr>
          <a:xfrm flipH="1">
            <a:off x="1380902" y="2825710"/>
            <a:ext cx="5413654" cy="733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5" idx="2"/>
          </p:cNvCxnSpPr>
          <p:nvPr/>
        </p:nvCxnSpPr>
        <p:spPr>
          <a:xfrm>
            <a:off x="7323002" y="3010376"/>
            <a:ext cx="705382" cy="1218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5" idx="2"/>
          </p:cNvCxnSpPr>
          <p:nvPr/>
        </p:nvCxnSpPr>
        <p:spPr>
          <a:xfrm>
            <a:off x="7323002" y="3010376"/>
            <a:ext cx="0" cy="262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971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4679</TotalTime>
  <Words>968</Words>
  <Application>Microsoft Office PowerPoint</Application>
  <PresentationFormat>Apresentação na tela (4:3)</PresentationFormat>
  <Paragraphs>206</Paragraphs>
  <Slides>31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7" baseType="lpstr">
      <vt:lpstr>Arial Unicode MS</vt:lpstr>
      <vt:lpstr>Arial</vt:lpstr>
      <vt:lpstr>Calibri</vt:lpstr>
      <vt:lpstr>Tahoma</vt:lpstr>
      <vt:lpstr>Times New Roman</vt:lpstr>
      <vt:lpstr>Tema do Office</vt:lpstr>
      <vt:lpstr>Validação experimental de uma abordagem para gerenciamento de variabilidades em linhas de produto de software baseadas em UML</vt:lpstr>
      <vt:lpstr>Agenda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Apresentação do PowerPoint</vt:lpstr>
      <vt:lpstr>Abordagem X</vt:lpstr>
      <vt:lpstr>Abordagem X</vt:lpstr>
      <vt:lpstr>Apresentação do PowerPoint</vt:lpstr>
      <vt:lpstr>Apresentação do PowerPoint</vt:lpstr>
      <vt:lpstr>Apresentação do PowerPoint</vt:lpstr>
      <vt:lpstr>Observações Importantes</vt:lpstr>
      <vt:lpstr>Observações Importantes</vt:lpstr>
      <vt:lpstr>Exercícios</vt:lpstr>
      <vt:lpstr>Correção Exercício</vt:lpstr>
      <vt:lpstr>Apresentação do PowerPoint</vt:lpstr>
      <vt:lpstr>Apresentação do PowerPoint</vt:lpstr>
      <vt:lpstr>Apresentação do PowerPoint</vt:lpstr>
      <vt:lpstr>Apresentação do PowerPoint</vt:lpstr>
      <vt:lpstr>Experimento</vt:lpstr>
      <vt:lpstr>    Dúvidas?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128</cp:revision>
  <cp:lastPrinted>2012-09-27T02:47:05Z</cp:lastPrinted>
  <dcterms:created xsi:type="dcterms:W3CDTF">2012-09-23T18:25:05Z</dcterms:created>
  <dcterms:modified xsi:type="dcterms:W3CDTF">2014-01-23T12:36:45Z</dcterms:modified>
</cp:coreProperties>
</file>